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33"/>
  </p:notesMasterIdLst>
  <p:sldIdLst>
    <p:sldId id="257" r:id="rId2"/>
    <p:sldId id="277" r:id="rId3"/>
    <p:sldId id="258" r:id="rId4"/>
    <p:sldId id="278" r:id="rId5"/>
    <p:sldId id="279" r:id="rId6"/>
    <p:sldId id="261" r:id="rId7"/>
    <p:sldId id="262" r:id="rId8"/>
    <p:sldId id="263" r:id="rId9"/>
    <p:sldId id="280" r:id="rId10"/>
    <p:sldId id="281" r:id="rId11"/>
    <p:sldId id="266" r:id="rId12"/>
    <p:sldId id="260" r:id="rId13"/>
    <p:sldId id="259" r:id="rId14"/>
    <p:sldId id="273" r:id="rId15"/>
    <p:sldId id="265" r:id="rId16"/>
    <p:sldId id="275" r:id="rId17"/>
    <p:sldId id="268" r:id="rId18"/>
    <p:sldId id="274" r:id="rId19"/>
    <p:sldId id="271" r:id="rId20"/>
    <p:sldId id="264" r:id="rId21"/>
    <p:sldId id="272" r:id="rId22"/>
    <p:sldId id="276" r:id="rId23"/>
    <p:sldId id="267" r:id="rId24"/>
    <p:sldId id="282" r:id="rId25"/>
    <p:sldId id="283" r:id="rId26"/>
    <p:sldId id="284" r:id="rId27"/>
    <p:sldId id="285" r:id="rId28"/>
    <p:sldId id="286" r:id="rId29"/>
    <p:sldId id="287" r:id="rId30"/>
    <p:sldId id="288" r:id="rId31"/>
    <p:sldId id="28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6" autoAdjust="0"/>
    <p:restoredTop sz="68978" autoAdjust="0"/>
  </p:normalViewPr>
  <p:slideViewPr>
    <p:cSldViewPr snapToGrid="0">
      <p:cViewPr>
        <p:scale>
          <a:sx n="78" d="100"/>
          <a:sy n="78" d="100"/>
        </p:scale>
        <p:origin x="186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278F0D-63D0-4CC8-8F8A-1311D8CF4429}" type="datetimeFigureOut">
              <a:rPr lang="en-US" smtClean="0"/>
              <a:t>8/14/2021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1C8E95-EEA9-4AB6-9EEA-2E55A6DF3DC5}" type="slidenum">
              <a:rPr lang="en-US" smtClean="0"/>
              <a:t>‹#›</a:t>
            </a:fld>
            <a:endParaRPr lang="en-US"/>
          </a:p>
        </p:txBody>
      </p:sp>
    </p:spTree>
    <p:extLst>
      <p:ext uri="{BB962C8B-B14F-4D97-AF65-F5344CB8AC3E}">
        <p14:creationId xmlns:p14="http://schemas.microsoft.com/office/powerpoint/2010/main" val="917037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digits in the same picture</a:t>
            </a:r>
          </a:p>
        </p:txBody>
      </p:sp>
      <p:sp>
        <p:nvSpPr>
          <p:cNvPr id="4" name="Slide Number Placeholder 3"/>
          <p:cNvSpPr>
            <a:spLocks noGrp="1"/>
          </p:cNvSpPr>
          <p:nvPr>
            <p:ph type="sldNum" sz="quarter" idx="5"/>
          </p:nvPr>
        </p:nvSpPr>
        <p:spPr/>
        <p:txBody>
          <a:bodyPr/>
          <a:lstStyle/>
          <a:p>
            <a:fld id="{921C8E95-EEA9-4AB6-9EEA-2E55A6DF3DC5}" type="slidenum">
              <a:rPr lang="en-US" smtClean="0"/>
              <a:t>13</a:t>
            </a:fld>
            <a:endParaRPr lang="en-US"/>
          </a:p>
        </p:txBody>
      </p:sp>
    </p:spTree>
    <p:extLst>
      <p:ext uri="{BB962C8B-B14F-4D97-AF65-F5344CB8AC3E}">
        <p14:creationId xmlns:p14="http://schemas.microsoft.com/office/powerpoint/2010/main" val="1620655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1C8E95-EEA9-4AB6-9EEA-2E55A6DF3DC5}" type="slidenum">
              <a:rPr lang="en-US" smtClean="0"/>
              <a:t>15</a:t>
            </a:fld>
            <a:endParaRPr lang="en-US"/>
          </a:p>
        </p:txBody>
      </p:sp>
    </p:spTree>
    <p:extLst>
      <p:ext uri="{BB962C8B-B14F-4D97-AF65-F5344CB8AC3E}">
        <p14:creationId xmlns:p14="http://schemas.microsoft.com/office/powerpoint/2010/main" val="3700583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regular neural network we can have the </a:t>
            </a:r>
          </a:p>
          <a:p>
            <a:endParaRPr lang="en-US" dirty="0"/>
          </a:p>
          <a:p>
            <a:r>
              <a:rPr lang="en-US" dirty="0"/>
              <a:t>Like in a Picasso painting</a:t>
            </a:r>
          </a:p>
        </p:txBody>
      </p:sp>
      <p:sp>
        <p:nvSpPr>
          <p:cNvPr id="4" name="Slide Number Placeholder 3"/>
          <p:cNvSpPr>
            <a:spLocks noGrp="1"/>
          </p:cNvSpPr>
          <p:nvPr>
            <p:ph type="sldNum" sz="quarter" idx="5"/>
          </p:nvPr>
        </p:nvSpPr>
        <p:spPr/>
        <p:txBody>
          <a:bodyPr/>
          <a:lstStyle/>
          <a:p>
            <a:fld id="{921C8E95-EEA9-4AB6-9EEA-2E55A6DF3DC5}" type="slidenum">
              <a:rPr lang="en-US" smtClean="0"/>
              <a:t>16</a:t>
            </a:fld>
            <a:endParaRPr lang="en-US"/>
          </a:p>
        </p:txBody>
      </p:sp>
    </p:spTree>
    <p:extLst>
      <p:ext uri="{BB962C8B-B14F-4D97-AF65-F5344CB8AC3E}">
        <p14:creationId xmlns:p14="http://schemas.microsoft.com/office/powerpoint/2010/main" val="1597344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for example this picture on the right which is complexed from a triangle and a rectangle , and let say we classify for a house or a boat, so we have 2 higher capsules </a:t>
            </a:r>
          </a:p>
          <a:p>
            <a:r>
              <a:rPr lang="en-US" dirty="0"/>
              <a:t>Each capsule not only predicts whether the object exists, it also predicts its properties</a:t>
            </a:r>
          </a:p>
          <a:p>
            <a:r>
              <a:rPr lang="en-US" dirty="0"/>
              <a:t>each capsule separately tries to predict the whole object’s properties, thus also the properties for the other parts </a:t>
            </a:r>
          </a:p>
          <a:p>
            <a:r>
              <a:rPr lang="en-US" dirty="0"/>
              <a:t>(for the boat capsule, the triangle will expect the rectangle to be underneath it with a gap, and for the house it will expect it to be as close to it	same for the other capsules)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Summing the capsules vectors – low level capsules and if they correlate with each other the sum vector will be bigger than for capsules which don’t correlate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then make new prediction, we did this phase for 3 times, and that’s how we find  the clusters of agreement </a:t>
            </a:r>
          </a:p>
          <a:p>
            <a:endParaRPr lang="en-US" dirty="0"/>
          </a:p>
          <a:p>
            <a:endParaRPr lang="en-US" dirty="0"/>
          </a:p>
        </p:txBody>
      </p:sp>
      <p:sp>
        <p:nvSpPr>
          <p:cNvPr id="4" name="Slide Number Placeholder 3"/>
          <p:cNvSpPr>
            <a:spLocks noGrp="1"/>
          </p:cNvSpPr>
          <p:nvPr>
            <p:ph type="sldNum" sz="quarter" idx="5"/>
          </p:nvPr>
        </p:nvSpPr>
        <p:spPr/>
        <p:txBody>
          <a:bodyPr/>
          <a:lstStyle/>
          <a:p>
            <a:fld id="{921C8E95-EEA9-4AB6-9EEA-2E55A6DF3DC5}" type="slidenum">
              <a:rPr lang="en-US" smtClean="0"/>
              <a:t>17</a:t>
            </a:fld>
            <a:endParaRPr lang="en-US"/>
          </a:p>
        </p:txBody>
      </p:sp>
    </p:spTree>
    <p:extLst>
      <p:ext uri="{BB962C8B-B14F-4D97-AF65-F5344CB8AC3E}">
        <p14:creationId xmlns:p14="http://schemas.microsoft.com/office/powerpoint/2010/main" val="1477323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4*5*5 is our data size</a:t>
            </a:r>
          </a:p>
          <a:p>
            <a:r>
              <a:rPr lang="en-US" dirty="0"/>
              <a:t>First goes through a regular convolutional layer </a:t>
            </a:r>
          </a:p>
          <a:p>
            <a:pPr rtl="0"/>
            <a:r>
              <a:rPr lang="en-US" dirty="0"/>
              <a:t>then the output goes to each from the 32 primary capsule – low level capsules</a:t>
            </a:r>
          </a:p>
          <a:p>
            <a:pPr rtl="0"/>
            <a:r>
              <a:rPr lang="en-US" dirty="0"/>
              <a:t>Each will output a 8 dimension vector  - then using the routing iterations  </a:t>
            </a:r>
          </a:p>
          <a:p>
            <a:pPr rtl="0"/>
            <a:r>
              <a:rPr lang="en-US" dirty="0"/>
              <a:t>So each lower capsule decides to which higher capsule it sends it’s data to – each lower capsule will have few higher capsule parent, not all of them</a:t>
            </a:r>
          </a:p>
          <a:p>
            <a:endParaRPr lang="en-US" dirty="0"/>
          </a:p>
          <a:p>
            <a:endParaRPr lang="en-US" dirty="0"/>
          </a:p>
          <a:p>
            <a:r>
              <a:rPr lang="en-US" dirty="0"/>
              <a:t>The higher level capsules is the size of 16*6 – 6 rain categories, our classes , 16 is the attribute vectors for each level, which includes data like rotation/width/position and other parameters</a:t>
            </a:r>
          </a:p>
          <a:p>
            <a:endParaRPr lang="en-US" dirty="0"/>
          </a:p>
          <a:p>
            <a:r>
              <a:rPr lang="en-US" dirty="0"/>
              <a:t>As the parameters in the vector are more aligned with each other for the existence of this particular object, the sum of these vectors will be larger therefore capsule is more likely to be chosen</a:t>
            </a:r>
          </a:p>
        </p:txBody>
      </p:sp>
      <p:sp>
        <p:nvSpPr>
          <p:cNvPr id="4" name="Slide Number Placeholder 3"/>
          <p:cNvSpPr>
            <a:spLocks noGrp="1"/>
          </p:cNvSpPr>
          <p:nvPr>
            <p:ph type="sldNum" sz="quarter" idx="5"/>
          </p:nvPr>
        </p:nvSpPr>
        <p:spPr/>
        <p:txBody>
          <a:bodyPr/>
          <a:lstStyle/>
          <a:p>
            <a:fld id="{921C8E95-EEA9-4AB6-9EEA-2E55A6DF3DC5}" type="slidenum">
              <a:rPr lang="en-US" smtClean="0"/>
              <a:t>20</a:t>
            </a:fld>
            <a:endParaRPr lang="en-US"/>
          </a:p>
        </p:txBody>
      </p:sp>
    </p:spTree>
    <p:extLst>
      <p:ext uri="{BB962C8B-B14F-4D97-AF65-F5344CB8AC3E}">
        <p14:creationId xmlns:p14="http://schemas.microsoft.com/office/powerpoint/2010/main" val="3126482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Identifying 2 digits </a:t>
            </a:r>
          </a:p>
        </p:txBody>
      </p:sp>
      <p:sp>
        <p:nvSpPr>
          <p:cNvPr id="4" name="Slide Number Placeholder 3"/>
          <p:cNvSpPr>
            <a:spLocks noGrp="1"/>
          </p:cNvSpPr>
          <p:nvPr>
            <p:ph type="sldNum" sz="quarter" idx="5"/>
          </p:nvPr>
        </p:nvSpPr>
        <p:spPr/>
        <p:txBody>
          <a:bodyPr/>
          <a:lstStyle/>
          <a:p>
            <a:fld id="{921C8E95-EEA9-4AB6-9EEA-2E55A6DF3DC5}" type="slidenum">
              <a:rPr lang="en-US" smtClean="0"/>
              <a:t>21</a:t>
            </a:fld>
            <a:endParaRPr lang="en-US"/>
          </a:p>
        </p:txBody>
      </p:sp>
    </p:spTree>
    <p:extLst>
      <p:ext uri="{BB962C8B-B14F-4D97-AF65-F5344CB8AC3E}">
        <p14:creationId xmlns:p14="http://schemas.microsoft.com/office/powerpoint/2010/main" val="2920298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Small use – scale down to 0.0005 so it won’t be too dominant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 makes the difference – in the paper they showed the results on MNIST with and without the decoder were very different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Makes the high level caps to encode some kind of information about the original image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We didn’t look at the reconstructed images but did use the decoder loss</a:t>
            </a:r>
          </a:p>
        </p:txBody>
      </p:sp>
      <p:sp>
        <p:nvSpPr>
          <p:cNvPr id="4" name="Slide Number Placeholder 3"/>
          <p:cNvSpPr>
            <a:spLocks noGrp="1"/>
          </p:cNvSpPr>
          <p:nvPr>
            <p:ph type="sldNum" sz="quarter" idx="5"/>
          </p:nvPr>
        </p:nvSpPr>
        <p:spPr/>
        <p:txBody>
          <a:bodyPr/>
          <a:lstStyle/>
          <a:p>
            <a:fld id="{921C8E95-EEA9-4AB6-9EEA-2E55A6DF3DC5}" type="slidenum">
              <a:rPr lang="en-US" smtClean="0"/>
              <a:t>22</a:t>
            </a:fld>
            <a:endParaRPr lang="en-US"/>
          </a:p>
        </p:txBody>
      </p:sp>
    </p:spTree>
    <p:extLst>
      <p:ext uri="{BB962C8B-B14F-4D97-AF65-F5344CB8AC3E}">
        <p14:creationId xmlns:p14="http://schemas.microsoft.com/office/powerpoint/2010/main" val="2649580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1C8E95-EEA9-4AB6-9EEA-2E55A6DF3DC5}" type="slidenum">
              <a:rPr lang="en-US" smtClean="0"/>
              <a:t>23</a:t>
            </a:fld>
            <a:endParaRPr lang="en-US"/>
          </a:p>
        </p:txBody>
      </p:sp>
    </p:spTree>
    <p:extLst>
      <p:ext uri="{BB962C8B-B14F-4D97-AF65-F5344CB8AC3E}">
        <p14:creationId xmlns:p14="http://schemas.microsoft.com/office/powerpoint/2010/main" val="3052741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8/14/2021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8/14/2021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8/14/2021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1097280" y="286560"/>
            <a:ext cx="10058040" cy="1450440"/>
          </a:xfrm>
          <a:prstGeom prst="rect">
            <a:avLst/>
          </a:prstGeom>
        </p:spPr>
        <p:txBody>
          <a:bodyPr lIns="0" tIns="0" rIns="0" bIns="0" anchor="ctr">
            <a:noAutofit/>
          </a:bodyPr>
          <a:lstStyle/>
          <a:p>
            <a:endParaRPr lang="en-US" sz="1800" b="0" strike="noStrike" spc="-1">
              <a:solidFill>
                <a:srgbClr val="000000"/>
              </a:solidFill>
              <a:latin typeface="Franklin Gothic Book"/>
            </a:endParaRPr>
          </a:p>
        </p:txBody>
      </p:sp>
      <p:sp>
        <p:nvSpPr>
          <p:cNvPr id="10" name="PlaceHolder 2"/>
          <p:cNvSpPr>
            <a:spLocks noGrp="1"/>
          </p:cNvSpPr>
          <p:nvPr>
            <p:ph type="subTitle"/>
          </p:nvPr>
        </p:nvSpPr>
        <p:spPr>
          <a:xfrm>
            <a:off x="1097280" y="2108160"/>
            <a:ext cx="10058040" cy="3760560"/>
          </a:xfrm>
          <a:prstGeom prst="rect">
            <a:avLst/>
          </a:prstGeom>
        </p:spPr>
        <p:txBody>
          <a:bodyPr lIns="0" tIns="0" rIns="0" bIns="0" anchor="ctr">
            <a:noAutofit/>
          </a:bodyPr>
          <a:lstStyle/>
          <a:p>
            <a:pPr algn="ctr"/>
            <a:endParaRPr lang="en" sz="3200" b="0" strike="noStrike" spc="-1">
              <a:latin typeface="Arial"/>
            </a:endParaRPr>
          </a:p>
        </p:txBody>
      </p:sp>
    </p:spTree>
    <p:extLst>
      <p:ext uri="{BB962C8B-B14F-4D97-AF65-F5344CB8AC3E}">
        <p14:creationId xmlns:p14="http://schemas.microsoft.com/office/powerpoint/2010/main" val="2887307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8/14/2021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8/14/2021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8/14/2021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8/14/2021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8/14/2021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8/14/2021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8/14/2021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8/14/2021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8/14/2021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 id="2147483750" r:id="rId12"/>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XifengGuo" TargetMode="External"/><Relationship Id="rId2" Type="http://schemas.openxmlformats.org/officeDocument/2006/relationships/hyperlink" Target="https://arxiv.org/abs/1710.09829"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4.xml"/><Relationship Id="rId1" Type="http://schemas.openxmlformats.org/officeDocument/2006/relationships/video" Target="https://www.youtube.com/embed/zRg3IuxaJ6I?start=1090&amp;feature=oembe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084748" y="639097"/>
            <a:ext cx="6458323" cy="3686015"/>
          </a:xfrm>
        </p:spPr>
        <p:txBody>
          <a:bodyPr>
            <a:normAutofit/>
          </a:bodyPr>
          <a:lstStyle/>
          <a:p>
            <a:r>
              <a:rPr lang="en-US" dirty="0"/>
              <a:t>Precipitation prediction</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8"/>
            <a:ext cx="6269347" cy="1546157"/>
          </a:xfrm>
        </p:spPr>
        <p:txBody>
          <a:bodyPr>
            <a:normAutofit lnSpcReduction="10000"/>
          </a:bodyPr>
          <a:lstStyle/>
          <a:p>
            <a:r>
              <a:rPr lang="en-US" sz="2400" dirty="0" err="1">
                <a:solidFill>
                  <a:schemeClr val="tx1">
                    <a:lumMod val="85000"/>
                    <a:lumOff val="15000"/>
                  </a:schemeClr>
                </a:solidFill>
              </a:rPr>
              <a:t>Dor</a:t>
            </a:r>
            <a:r>
              <a:rPr lang="en-US" sz="2400" dirty="0">
                <a:solidFill>
                  <a:schemeClr val="tx1">
                    <a:lumMod val="85000"/>
                    <a:lumOff val="15000"/>
                  </a:schemeClr>
                </a:solidFill>
              </a:rPr>
              <a:t> </a:t>
            </a:r>
            <a:r>
              <a:rPr lang="en-US" sz="2400" dirty="0" err="1">
                <a:solidFill>
                  <a:schemeClr val="tx1">
                    <a:lumMod val="85000"/>
                    <a:lumOff val="15000"/>
                  </a:schemeClr>
                </a:solidFill>
              </a:rPr>
              <a:t>sandler</a:t>
            </a:r>
            <a:endParaRPr lang="en-US" sz="2400" dirty="0">
              <a:solidFill>
                <a:schemeClr val="tx1">
                  <a:lumMod val="85000"/>
                  <a:lumOff val="15000"/>
                </a:schemeClr>
              </a:solidFill>
            </a:endParaRPr>
          </a:p>
          <a:p>
            <a:r>
              <a:rPr lang="en-US" dirty="0">
                <a:solidFill>
                  <a:schemeClr val="tx1">
                    <a:lumMod val="85000"/>
                    <a:lumOff val="15000"/>
                  </a:schemeClr>
                </a:solidFill>
              </a:rPr>
              <a:t>Rotem balter</a:t>
            </a:r>
          </a:p>
          <a:p>
            <a:r>
              <a:rPr lang="en-US" sz="2400" dirty="0">
                <a:solidFill>
                  <a:schemeClr val="tx1">
                    <a:lumMod val="85000"/>
                    <a:lumOff val="15000"/>
                  </a:schemeClr>
                </a:solidFill>
              </a:rPr>
              <a:t>Roni </a:t>
            </a:r>
            <a:r>
              <a:rPr lang="en-US" sz="2400" dirty="0" err="1">
                <a:solidFill>
                  <a:schemeClr val="tx1">
                    <a:lumMod val="85000"/>
                    <a:lumOff val="15000"/>
                  </a:schemeClr>
                </a:solidFill>
              </a:rPr>
              <a:t>admon</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CustomShape 1"/>
          <p:cNvSpPr/>
          <p:nvPr/>
        </p:nvSpPr>
        <p:spPr>
          <a:xfrm>
            <a:off x="1440" y="0"/>
            <a:ext cx="121917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313" name="TextShape 2"/>
          <p:cNvSpPr txBox="1"/>
          <p:nvPr/>
        </p:nvSpPr>
        <p:spPr>
          <a:xfrm>
            <a:off x="1097280" y="758880"/>
            <a:ext cx="10058040" cy="3891960"/>
          </a:xfrm>
          <a:prstGeom prst="rect">
            <a:avLst/>
          </a:prstGeom>
          <a:noFill/>
          <a:ln>
            <a:noFill/>
          </a:ln>
        </p:spPr>
        <p:txBody>
          <a:bodyPr anchor="ctr">
            <a:normAutofit fontScale="92500" lnSpcReduction="10000"/>
          </a:bodyPr>
          <a:lstStyle/>
          <a:p>
            <a:pPr algn="ctr">
              <a:lnSpc>
                <a:spcPct val="90000"/>
              </a:lnSpc>
            </a:pPr>
            <a:r>
              <a:rPr lang="en-US" sz="8000" b="0" strike="noStrike" spc="-52">
                <a:solidFill>
                  <a:srgbClr val="262626"/>
                </a:solidFill>
                <a:latin typeface="Bookman Old Style"/>
              </a:rPr>
              <a:t>(the next slide should be added in the beginning of Rotem’s section)</a:t>
            </a:r>
          </a:p>
        </p:txBody>
      </p:sp>
      <p:sp>
        <p:nvSpPr>
          <p:cNvPr id="314" name="CustomShape 3"/>
          <p:cNvSpPr/>
          <p:nvPr/>
        </p:nvSpPr>
        <p:spPr>
          <a:xfrm>
            <a:off x="1440" y="4952880"/>
            <a:ext cx="12188520" cy="190476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315" name="TextShape 4"/>
          <p:cNvSpPr txBox="1"/>
          <p:nvPr/>
        </p:nvSpPr>
        <p:spPr>
          <a:xfrm>
            <a:off x="1100160" y="5225400"/>
            <a:ext cx="10058040" cy="1142640"/>
          </a:xfrm>
          <a:prstGeom prst="rect">
            <a:avLst/>
          </a:prstGeom>
          <a:noFill/>
          <a:ln>
            <a:noFill/>
          </a:ln>
        </p:spPr>
        <p:txBody>
          <a:bodyPr>
            <a:normAutofit/>
          </a:bodyPr>
          <a:lstStyle/>
          <a:p>
            <a:pPr algn="ctr"/>
            <a:endParaRPr lang="en" sz="32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CustomShape 1"/>
          <p:cNvSpPr/>
          <p:nvPr/>
        </p:nvSpPr>
        <p:spPr>
          <a:xfrm>
            <a:off x="822960" y="1280160"/>
            <a:ext cx="10698480" cy="1097280"/>
          </a:xfrm>
          <a:prstGeom prst="rect">
            <a:avLst/>
          </a:prstGeom>
          <a:solidFill>
            <a:srgbClr val="FFFFFF"/>
          </a:solidFill>
          <a:ln>
            <a:noFill/>
          </a:ln>
        </p:spPr>
        <p:style>
          <a:lnRef idx="0">
            <a:scrgbClr r="0" g="0" b="0"/>
          </a:lnRef>
          <a:fillRef idx="0">
            <a:scrgbClr r="0" g="0" b="0"/>
          </a:fillRef>
          <a:effectRef idx="0">
            <a:scrgbClr r="0" g="0" b="0"/>
          </a:effectRef>
          <a:fontRef idx="minor"/>
        </p:style>
      </p:sp>
      <p:pic>
        <p:nvPicPr>
          <p:cNvPr id="317" name="Picture 316"/>
          <p:cNvPicPr/>
          <p:nvPr/>
        </p:nvPicPr>
        <p:blipFill>
          <a:blip r:embed="rId2"/>
          <a:stretch/>
        </p:blipFill>
        <p:spPr>
          <a:xfrm>
            <a:off x="1936080" y="3749040"/>
            <a:ext cx="3184560" cy="2220480"/>
          </a:xfrm>
          <a:prstGeom prst="rect">
            <a:avLst/>
          </a:prstGeom>
          <a:ln>
            <a:noFill/>
          </a:ln>
        </p:spPr>
      </p:pic>
      <p:pic>
        <p:nvPicPr>
          <p:cNvPr id="318" name="Picture 317"/>
          <p:cNvPicPr/>
          <p:nvPr/>
        </p:nvPicPr>
        <p:blipFill>
          <a:blip r:embed="rId3"/>
          <a:stretch/>
        </p:blipFill>
        <p:spPr>
          <a:xfrm>
            <a:off x="6890760" y="169560"/>
            <a:ext cx="3441960" cy="2939400"/>
          </a:xfrm>
          <a:prstGeom prst="rect">
            <a:avLst/>
          </a:prstGeom>
          <a:ln>
            <a:noFill/>
          </a:ln>
        </p:spPr>
      </p:pic>
      <p:pic>
        <p:nvPicPr>
          <p:cNvPr id="319" name="Picture 318"/>
          <p:cNvPicPr/>
          <p:nvPr/>
        </p:nvPicPr>
        <p:blipFill>
          <a:blip r:embed="rId4"/>
          <a:srcRect l="24909"/>
          <a:stretch/>
        </p:blipFill>
        <p:spPr>
          <a:xfrm>
            <a:off x="6913440" y="3455280"/>
            <a:ext cx="3769560" cy="2651760"/>
          </a:xfrm>
          <a:prstGeom prst="rect">
            <a:avLst/>
          </a:prstGeom>
          <a:ln>
            <a:noFill/>
          </a:ln>
        </p:spPr>
      </p:pic>
      <p:pic>
        <p:nvPicPr>
          <p:cNvPr id="320" name="Picture 319"/>
          <p:cNvPicPr/>
          <p:nvPr/>
        </p:nvPicPr>
        <p:blipFill>
          <a:blip r:embed="rId5"/>
          <a:stretch/>
        </p:blipFill>
        <p:spPr>
          <a:xfrm>
            <a:off x="1737360" y="-144000"/>
            <a:ext cx="3383280" cy="3383280"/>
          </a:xfrm>
          <a:prstGeom prst="rect">
            <a:avLst/>
          </a:prstGeom>
          <a:ln>
            <a:noFill/>
          </a:ln>
        </p:spPr>
      </p:pic>
      <p:sp>
        <p:nvSpPr>
          <p:cNvPr id="321" name="CustomShape 2"/>
          <p:cNvSpPr/>
          <p:nvPr/>
        </p:nvSpPr>
        <p:spPr>
          <a:xfrm>
            <a:off x="2468880" y="38880"/>
            <a:ext cx="2011680" cy="509760"/>
          </a:xfrm>
          <a:prstGeom prst="rect">
            <a:avLst/>
          </a:prstGeom>
          <a:solidFill>
            <a:srgbClr val="B4C7DC"/>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r>
              <a:rPr lang="en" sz="2200" b="1" strike="noStrike" spc="-1">
                <a:solidFill>
                  <a:srgbClr val="000000"/>
                </a:solidFill>
                <a:latin typeface="Arial"/>
              </a:rPr>
              <a:t>RANDOM</a:t>
            </a:r>
            <a:endParaRPr lang="en" sz="2200" b="0" strike="noStrike" spc="-1">
              <a:solidFill>
                <a:srgbClr val="000000"/>
              </a:solidFill>
              <a:latin typeface="Arial"/>
            </a:endParaRPr>
          </a:p>
        </p:txBody>
      </p:sp>
      <p:sp>
        <p:nvSpPr>
          <p:cNvPr id="322" name="CustomShape 3"/>
          <p:cNvSpPr/>
          <p:nvPr/>
        </p:nvSpPr>
        <p:spPr>
          <a:xfrm>
            <a:off x="7354080" y="38880"/>
            <a:ext cx="2560320" cy="509760"/>
          </a:xfrm>
          <a:prstGeom prst="rect">
            <a:avLst/>
          </a:prstGeom>
          <a:solidFill>
            <a:srgbClr val="B4C7DC"/>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r>
              <a:rPr lang="en" sz="2200" b="1" strike="noStrike" spc="-1">
                <a:solidFill>
                  <a:srgbClr val="000000"/>
                </a:solidFill>
                <a:latin typeface="Arial"/>
              </a:rPr>
              <a:t>Nearest Neighbor</a:t>
            </a:r>
            <a:endParaRPr lang="en" sz="2200" b="0" strike="noStrike" spc="-1">
              <a:solidFill>
                <a:srgbClr val="000000"/>
              </a:solidFill>
              <a:latin typeface="Arial"/>
            </a:endParaRPr>
          </a:p>
        </p:txBody>
      </p:sp>
      <p:sp>
        <p:nvSpPr>
          <p:cNvPr id="323" name="CustomShape 4"/>
          <p:cNvSpPr/>
          <p:nvPr/>
        </p:nvSpPr>
        <p:spPr>
          <a:xfrm>
            <a:off x="2319120" y="3106080"/>
            <a:ext cx="2377440" cy="509760"/>
          </a:xfrm>
          <a:prstGeom prst="rect">
            <a:avLst/>
          </a:prstGeom>
          <a:solidFill>
            <a:srgbClr val="B4C7DC"/>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r>
              <a:rPr lang="en" sz="2200" b="1" strike="noStrike" spc="-1">
                <a:solidFill>
                  <a:srgbClr val="000000"/>
                </a:solidFill>
                <a:latin typeface="Arial"/>
              </a:rPr>
              <a:t>Fully Connected</a:t>
            </a:r>
            <a:endParaRPr lang="en" sz="2200" b="0" strike="noStrike" spc="-1">
              <a:solidFill>
                <a:srgbClr val="000000"/>
              </a:solidFill>
              <a:latin typeface="Arial"/>
            </a:endParaRPr>
          </a:p>
        </p:txBody>
      </p:sp>
      <p:sp>
        <p:nvSpPr>
          <p:cNvPr id="324" name="CustomShape 5"/>
          <p:cNvSpPr/>
          <p:nvPr/>
        </p:nvSpPr>
        <p:spPr>
          <a:xfrm>
            <a:off x="7459200" y="3219840"/>
            <a:ext cx="2377440" cy="509760"/>
          </a:xfrm>
          <a:prstGeom prst="rect">
            <a:avLst/>
          </a:prstGeom>
          <a:solidFill>
            <a:srgbClr val="B4C7DC"/>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r>
              <a:rPr lang="en" sz="2200" b="1" strike="noStrike" spc="-1">
                <a:solidFill>
                  <a:srgbClr val="000000"/>
                </a:solidFill>
                <a:latin typeface="Arial"/>
              </a:rPr>
              <a:t>CAPSnet</a:t>
            </a:r>
            <a:endParaRPr lang="en" sz="2200" b="0" strike="noStrike" spc="-1">
              <a:solidFill>
                <a:srgbClr val="000000"/>
              </a:solidFill>
              <a:latin typeface="Arial"/>
            </a:endParaRPr>
          </a:p>
        </p:txBody>
      </p:sp>
      <p:sp>
        <p:nvSpPr>
          <p:cNvPr id="325" name="CustomShape 6"/>
          <p:cNvSpPr/>
          <p:nvPr/>
        </p:nvSpPr>
        <p:spPr>
          <a:xfrm>
            <a:off x="8686800" y="2214000"/>
            <a:ext cx="2377440" cy="1005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r>
              <a:rPr lang="en" sz="1500" b="0" strike="noStrike" spc="-1">
                <a:solidFill>
                  <a:srgbClr val="000000"/>
                </a:solidFill>
                <a:latin typeface="Arial"/>
              </a:rPr>
              <a:t>based on Rostkier-Edelstein et al., 2016</a:t>
            </a:r>
          </a:p>
        </p:txBody>
      </p:sp>
      <p:sp>
        <p:nvSpPr>
          <p:cNvPr id="326" name="CustomShape 7"/>
          <p:cNvSpPr/>
          <p:nvPr/>
        </p:nvSpPr>
        <p:spPr>
          <a:xfrm>
            <a:off x="2651760" y="640080"/>
            <a:ext cx="1645920" cy="1645920"/>
          </a:xfrm>
          <a:prstGeom prst="ellipse">
            <a:avLst/>
          </a:prstGeom>
          <a:solidFill>
            <a:srgbClr val="729FCF">
              <a:alpha val="80000"/>
            </a:srgbClr>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r>
              <a:rPr lang="en" sz="3600" b="1" strike="noStrike" spc="-1">
                <a:solidFill>
                  <a:srgbClr val="000000"/>
                </a:solidFill>
                <a:latin typeface="Arial"/>
              </a:rPr>
              <a:t>42%</a:t>
            </a:r>
          </a:p>
        </p:txBody>
      </p:sp>
      <p:sp>
        <p:nvSpPr>
          <p:cNvPr id="327" name="CustomShape 8"/>
          <p:cNvSpPr/>
          <p:nvPr/>
        </p:nvSpPr>
        <p:spPr>
          <a:xfrm>
            <a:off x="7955280" y="731520"/>
            <a:ext cx="1645920" cy="1645920"/>
          </a:xfrm>
          <a:prstGeom prst="ellipse">
            <a:avLst/>
          </a:prstGeom>
          <a:solidFill>
            <a:srgbClr val="729FCF">
              <a:alpha val="80000"/>
            </a:srgbClr>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r>
              <a:rPr lang="en" sz="3600" b="1" strike="noStrike" spc="-1">
                <a:solidFill>
                  <a:srgbClr val="000000"/>
                </a:solidFill>
                <a:latin typeface="Arial"/>
              </a:rPr>
              <a:t>64%</a:t>
            </a:r>
          </a:p>
        </p:txBody>
      </p:sp>
      <p:sp>
        <p:nvSpPr>
          <p:cNvPr id="328" name="CustomShape 9"/>
          <p:cNvSpPr/>
          <p:nvPr/>
        </p:nvSpPr>
        <p:spPr>
          <a:xfrm>
            <a:off x="2651760" y="3931920"/>
            <a:ext cx="1645920" cy="1645920"/>
          </a:xfrm>
          <a:prstGeom prst="ellipse">
            <a:avLst/>
          </a:prstGeom>
          <a:solidFill>
            <a:srgbClr val="729FCF">
              <a:alpha val="80000"/>
            </a:srgbClr>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r>
              <a:rPr lang="en" sz="3600" b="1" strike="noStrike" spc="-1">
                <a:solidFill>
                  <a:srgbClr val="000000"/>
                </a:solidFill>
                <a:latin typeface="Arial"/>
              </a:rPr>
              <a:t>53%</a:t>
            </a:r>
          </a:p>
        </p:txBody>
      </p:sp>
      <p:sp>
        <p:nvSpPr>
          <p:cNvPr id="329" name="CustomShape 10"/>
          <p:cNvSpPr/>
          <p:nvPr/>
        </p:nvSpPr>
        <p:spPr>
          <a:xfrm>
            <a:off x="7955280" y="4023360"/>
            <a:ext cx="1645920" cy="1645920"/>
          </a:xfrm>
          <a:prstGeom prst="ellipse">
            <a:avLst/>
          </a:prstGeom>
          <a:solidFill>
            <a:srgbClr val="729FCF">
              <a:alpha val="80000"/>
            </a:srgbClr>
          </a:solidFill>
          <a:ln w="54720">
            <a:solidFill>
              <a:srgbClr val="FF4000"/>
            </a:solidFill>
            <a:round/>
          </a:ln>
        </p:spPr>
        <p:style>
          <a:lnRef idx="0">
            <a:scrgbClr r="0" g="0" b="0"/>
          </a:lnRef>
          <a:fillRef idx="0">
            <a:scrgbClr r="0" g="0" b="0"/>
          </a:fillRef>
          <a:effectRef idx="0">
            <a:scrgbClr r="0" g="0" b="0"/>
          </a:effectRef>
          <a:fontRef idx="minor"/>
        </p:style>
        <p:txBody>
          <a:bodyPr lIns="117360" tIns="72360" rIns="117360" bIns="72360" anchor="ctr">
            <a:noAutofit/>
          </a:bodyPr>
          <a:lstStyle/>
          <a:p>
            <a:pPr algn="ctr"/>
            <a:r>
              <a:rPr lang="en" sz="3600" b="1" strike="noStrike" spc="-1">
                <a:solidFill>
                  <a:srgbClr val="000000"/>
                </a:solidFill>
                <a:latin typeface="Arial"/>
              </a:rPr>
              <a:t>70%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CASPNET</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fontScale="55000" lnSpcReduction="20000"/>
          </a:bodyPr>
          <a:lstStyle/>
          <a:p>
            <a:br>
              <a:rPr lang="en-US" dirty="0"/>
            </a:br>
            <a:r>
              <a:rPr lang="en-US" b="0" i="0" u="none" strike="noStrike" dirty="0">
                <a:effectLst/>
                <a:latin typeface="-apple-system"/>
                <a:hlinkClick r:id="rId2"/>
              </a:rPr>
              <a:t>Sara </a:t>
            </a:r>
            <a:r>
              <a:rPr lang="en-US" b="0" i="0" u="none" strike="noStrike" dirty="0" err="1">
                <a:effectLst/>
                <a:latin typeface="-apple-system"/>
                <a:hlinkClick r:id="rId2"/>
              </a:rPr>
              <a:t>Sabour</a:t>
            </a:r>
            <a:r>
              <a:rPr lang="en-US" b="0" i="0" u="none" strike="noStrike" dirty="0">
                <a:effectLst/>
                <a:latin typeface="-apple-system"/>
                <a:hlinkClick r:id="rId2"/>
              </a:rPr>
              <a:t>, Nicholas </a:t>
            </a:r>
            <a:r>
              <a:rPr lang="en-US" b="0" i="0" u="none" strike="noStrike" dirty="0" err="1">
                <a:effectLst/>
                <a:latin typeface="-apple-system"/>
                <a:hlinkClick r:id="rId2"/>
              </a:rPr>
              <a:t>Frosst</a:t>
            </a:r>
            <a:r>
              <a:rPr lang="en-US" b="0" i="0" u="none" strike="noStrike" dirty="0">
                <a:effectLst/>
                <a:latin typeface="-apple-system"/>
                <a:hlinkClick r:id="rId2"/>
              </a:rPr>
              <a:t>, Geoffrey E Hinton. Dynamic Routing Between Capsules. NIPS 2017</a:t>
            </a:r>
            <a:endParaRPr lang="en-US" b="0" i="0" u="none" strike="noStrike" dirty="0">
              <a:effectLst/>
              <a:latin typeface="-apple-system"/>
            </a:endParaRPr>
          </a:p>
          <a:p>
            <a:br>
              <a:rPr lang="en-US" b="1" i="0" u="none" strike="noStrike" dirty="0">
                <a:effectLst/>
                <a:latin typeface="-apple-system"/>
                <a:hlinkClick r:id="rId3"/>
              </a:rPr>
            </a:br>
            <a:r>
              <a:rPr lang="en-US" b="1" i="0" u="none" strike="noStrike" dirty="0" err="1">
                <a:effectLst/>
                <a:latin typeface="-apple-system"/>
                <a:hlinkClick r:id="rId3"/>
              </a:rPr>
              <a:t>Xifeng</a:t>
            </a:r>
            <a:r>
              <a:rPr lang="en-US" b="1" i="0" u="none" strike="noStrike" dirty="0">
                <a:effectLst/>
                <a:latin typeface="-apple-system"/>
                <a:hlinkClick r:id="rId3"/>
              </a:rPr>
              <a:t> Guo</a:t>
            </a:r>
            <a:r>
              <a:rPr lang="en-US" b="0" i="0" dirty="0">
                <a:solidFill>
                  <a:srgbClr val="24292E"/>
                </a:solidFill>
                <a:effectLst/>
                <a:latin typeface="-apple-system"/>
              </a:rPr>
              <a:t> </a:t>
            </a:r>
            <a:r>
              <a:rPr lang="en-US" dirty="0">
                <a:solidFill>
                  <a:srgbClr val="FFFFFF"/>
                </a:solidFill>
              </a:rPr>
              <a:t>- https://github.com/XifengGuo/CapsNet-Keras</a:t>
            </a:r>
          </a:p>
        </p:txBody>
      </p:sp>
    </p:spTree>
    <p:extLst>
      <p:ext uri="{BB962C8B-B14F-4D97-AF65-F5344CB8AC3E}">
        <p14:creationId xmlns:p14="http://schemas.microsoft.com/office/powerpoint/2010/main" val="3505660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C897F-6CA4-4714-9186-28C229B08A9C}"/>
              </a:ext>
            </a:extLst>
          </p:cNvPr>
          <p:cNvSpPr>
            <a:spLocks noGrp="1"/>
          </p:cNvSpPr>
          <p:nvPr>
            <p:ph type="title"/>
          </p:nvPr>
        </p:nvSpPr>
        <p:spPr/>
        <p:txBody>
          <a:bodyPr/>
          <a:lstStyle/>
          <a:p>
            <a:r>
              <a:rPr lang="en-US" dirty="0"/>
              <a:t>CASPNET</a:t>
            </a:r>
          </a:p>
        </p:txBody>
      </p:sp>
      <p:sp>
        <p:nvSpPr>
          <p:cNvPr id="3" name="Content Placeholder 2">
            <a:extLst>
              <a:ext uri="{FF2B5EF4-FFF2-40B4-BE49-F238E27FC236}">
                <a16:creationId xmlns:a16="http://schemas.microsoft.com/office/drawing/2014/main" id="{A47963CB-5D0A-47EF-AF96-36490197F6CB}"/>
              </a:ext>
            </a:extLst>
          </p:cNvPr>
          <p:cNvSpPr>
            <a:spLocks noGrp="1"/>
          </p:cNvSpPr>
          <p:nvPr>
            <p:ph idx="1"/>
          </p:nvPr>
        </p:nvSpPr>
        <p:spPr/>
        <p:txBody>
          <a:bodyPr/>
          <a:lstStyle/>
          <a:p>
            <a:r>
              <a:rPr lang="en-US" dirty="0"/>
              <a:t>Originally trained on MNIST, detecting multiple classes</a:t>
            </a:r>
          </a:p>
          <a:p>
            <a:r>
              <a:rPr lang="en-US" dirty="0"/>
              <a:t>Motivation: pattern recognition </a:t>
            </a:r>
          </a:p>
          <a:p>
            <a:r>
              <a:rPr lang="en-US" dirty="0"/>
              <a:t>Key feature – Routing by agreement</a:t>
            </a:r>
          </a:p>
          <a:p>
            <a:endParaRPr lang="en-US" dirty="0"/>
          </a:p>
          <a:p>
            <a:endParaRPr lang="en-US" dirty="0"/>
          </a:p>
          <a:p>
            <a:endParaRPr lang="en-US" dirty="0"/>
          </a:p>
        </p:txBody>
      </p:sp>
    </p:spTree>
    <p:extLst>
      <p:ext uri="{BB962C8B-B14F-4D97-AF65-F5344CB8AC3E}">
        <p14:creationId xmlns:p14="http://schemas.microsoft.com/office/powerpoint/2010/main" val="370389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86C7-A196-466B-A61E-440A0F8CA86B}"/>
              </a:ext>
            </a:extLst>
          </p:cNvPr>
          <p:cNvSpPr>
            <a:spLocks noGrp="1"/>
          </p:cNvSpPr>
          <p:nvPr>
            <p:ph type="title"/>
          </p:nvPr>
        </p:nvSpPr>
        <p:spPr/>
        <p:txBody>
          <a:bodyPr/>
          <a:lstStyle/>
          <a:p>
            <a:r>
              <a:rPr lang="en-US" dirty="0"/>
              <a:t>Coordinate frame </a:t>
            </a:r>
          </a:p>
        </p:txBody>
      </p:sp>
      <p:sp>
        <p:nvSpPr>
          <p:cNvPr id="3" name="Content Placeholder 2">
            <a:extLst>
              <a:ext uri="{FF2B5EF4-FFF2-40B4-BE49-F238E27FC236}">
                <a16:creationId xmlns:a16="http://schemas.microsoft.com/office/drawing/2014/main" id="{963881D9-B768-4F2E-9EF3-081288B04A5B}"/>
              </a:ext>
            </a:extLst>
          </p:cNvPr>
          <p:cNvSpPr>
            <a:spLocks noGrp="1"/>
          </p:cNvSpPr>
          <p:nvPr>
            <p:ph idx="1"/>
          </p:nvPr>
        </p:nvSpPr>
        <p:spPr/>
        <p:txBody>
          <a:bodyPr/>
          <a:lstStyle/>
          <a:p>
            <a:r>
              <a:rPr lang="en-US" dirty="0"/>
              <a:t>Geometrical aspects like position, scale, rotation</a:t>
            </a:r>
          </a:p>
          <a:p>
            <a:r>
              <a:rPr lang="en-US" dirty="0"/>
              <a:t>In math terms it is a vector, and the relation between them is a transformation matrix </a:t>
            </a:r>
          </a:p>
          <a:p>
            <a:r>
              <a:rPr lang="en-US" dirty="0"/>
              <a:t>We then can preserve position and pose data which is very important for meteorologic predictions  </a:t>
            </a:r>
          </a:p>
        </p:txBody>
      </p:sp>
    </p:spTree>
    <p:extLst>
      <p:ext uri="{BB962C8B-B14F-4D97-AF65-F5344CB8AC3E}">
        <p14:creationId xmlns:p14="http://schemas.microsoft.com/office/powerpoint/2010/main" val="1496729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7C616-83BB-4294-A53E-C38C95351A18}"/>
              </a:ext>
            </a:extLst>
          </p:cNvPr>
          <p:cNvSpPr>
            <a:spLocks noGrp="1"/>
          </p:cNvSpPr>
          <p:nvPr>
            <p:ph type="title"/>
          </p:nvPr>
        </p:nvSpPr>
        <p:spPr/>
        <p:txBody>
          <a:bodyPr>
            <a:normAutofit fontScale="90000"/>
          </a:bodyPr>
          <a:lstStyle/>
          <a:p>
            <a:br>
              <a:rPr lang="en-US" dirty="0"/>
            </a:br>
            <a:br>
              <a:rPr lang="en-US" dirty="0"/>
            </a:br>
            <a:br>
              <a:rPr lang="en-US" dirty="0"/>
            </a:br>
            <a:br>
              <a:rPr lang="en-US" dirty="0"/>
            </a:br>
            <a:r>
              <a:rPr lang="en-US" dirty="0"/>
              <a:t>Capsules		</a:t>
            </a:r>
          </a:p>
        </p:txBody>
      </p:sp>
      <p:sp>
        <p:nvSpPr>
          <p:cNvPr id="6" name="TextBox 5">
            <a:extLst>
              <a:ext uri="{FF2B5EF4-FFF2-40B4-BE49-F238E27FC236}">
                <a16:creationId xmlns:a16="http://schemas.microsoft.com/office/drawing/2014/main" id="{440D6842-CE61-4139-BF39-A53634551996}"/>
              </a:ext>
            </a:extLst>
          </p:cNvPr>
          <p:cNvSpPr txBox="1"/>
          <p:nvPr/>
        </p:nvSpPr>
        <p:spPr>
          <a:xfrm>
            <a:off x="1097280" y="2104742"/>
            <a:ext cx="8615918" cy="2673039"/>
          </a:xfrm>
          <a:prstGeom prst="rect">
            <a:avLst/>
          </a:prstGeom>
          <a:noFill/>
        </p:spPr>
        <p:txBody>
          <a:bodyPr wrap="square" rtlCol="0">
            <a:spAutoFit/>
          </a:bodyPr>
          <a:lstStyle/>
          <a:p>
            <a:pPr>
              <a:lnSpc>
                <a:spcPct val="150000"/>
              </a:lnSpc>
            </a:pPr>
            <a:r>
              <a:rPr lang="en-US" dirty="0">
                <a:solidFill>
                  <a:schemeClr val="tx1">
                    <a:lumMod val="75000"/>
                    <a:lumOff val="25000"/>
                  </a:schemeClr>
                </a:solidFill>
              </a:rPr>
              <a:t>Usually in a Neural Network we care about the existence of the pattern, but in order to know </a:t>
            </a:r>
            <a:r>
              <a:rPr lang="en-US" sz="2000" b="1" dirty="0">
                <a:solidFill>
                  <a:schemeClr val="tx1">
                    <a:lumMod val="75000"/>
                    <a:lumOff val="25000"/>
                  </a:schemeClr>
                </a:solidFill>
              </a:rPr>
              <a:t>how it exists </a:t>
            </a:r>
            <a:r>
              <a:rPr lang="en-US" dirty="0">
                <a:solidFill>
                  <a:schemeClr val="tx1">
                    <a:lumMod val="75000"/>
                    <a:lumOff val="25000"/>
                  </a:schemeClr>
                </a:solidFill>
              </a:rPr>
              <a:t>we use a concept called </a:t>
            </a:r>
            <a:r>
              <a:rPr lang="en-US" sz="2400" b="1" dirty="0">
                <a:solidFill>
                  <a:schemeClr val="tx1">
                    <a:lumMod val="75000"/>
                    <a:lumOff val="25000"/>
                  </a:schemeClr>
                </a:solidFill>
              </a:rPr>
              <a:t>capsules</a:t>
            </a:r>
          </a:p>
          <a:p>
            <a:pPr>
              <a:lnSpc>
                <a:spcPct val="150000"/>
              </a:lnSpc>
            </a:pPr>
            <a:r>
              <a:rPr lang="en-US" dirty="0">
                <a:solidFill>
                  <a:schemeClr val="tx1">
                    <a:lumMod val="75000"/>
                    <a:lumOff val="25000"/>
                  </a:schemeClr>
                </a:solidFill>
              </a:rPr>
              <a:t>We call a group of neuron a capsule and refer to the relation between them</a:t>
            </a:r>
            <a:r>
              <a:rPr lang="en-US" b="1" dirty="0">
                <a:solidFill>
                  <a:schemeClr val="tx1">
                    <a:lumMod val="75000"/>
                    <a:lumOff val="25000"/>
                  </a:schemeClr>
                </a:solidFill>
              </a:rPr>
              <a:t> – </a:t>
            </a:r>
            <a:r>
              <a:rPr lang="en-US" dirty="0">
                <a:solidFill>
                  <a:schemeClr val="tx1">
                    <a:lumMod val="75000"/>
                    <a:lumOff val="25000"/>
                  </a:schemeClr>
                </a:solidFill>
              </a:rPr>
              <a:t>coordinate frames gather to a vector, and an object is made from several parts and it only exist if all the parts exist in the proper manner </a:t>
            </a:r>
          </a:p>
          <a:p>
            <a:pPr>
              <a:lnSpc>
                <a:spcPct val="150000"/>
              </a:lnSpc>
            </a:pPr>
            <a:endParaRPr lang="en-US" dirty="0">
              <a:solidFill>
                <a:schemeClr val="tx1">
                  <a:lumMod val="75000"/>
                  <a:lumOff val="25000"/>
                </a:schemeClr>
              </a:solidFill>
            </a:endParaRPr>
          </a:p>
        </p:txBody>
      </p:sp>
    </p:spTree>
    <p:extLst>
      <p:ext uri="{BB962C8B-B14F-4D97-AF65-F5344CB8AC3E}">
        <p14:creationId xmlns:p14="http://schemas.microsoft.com/office/powerpoint/2010/main" val="245834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0BAE4-90C3-48AD-856F-337D4E85F753}"/>
              </a:ext>
            </a:extLst>
          </p:cNvPr>
          <p:cNvSpPr>
            <a:spLocks noGrp="1"/>
          </p:cNvSpPr>
          <p:nvPr>
            <p:ph type="title"/>
          </p:nvPr>
        </p:nvSpPr>
        <p:spPr/>
        <p:txBody>
          <a:bodyPr/>
          <a:lstStyle/>
          <a:p>
            <a:r>
              <a:rPr lang="en-US" dirty="0"/>
              <a:t>Picasso problem</a:t>
            </a:r>
          </a:p>
        </p:txBody>
      </p:sp>
      <p:sp>
        <p:nvSpPr>
          <p:cNvPr id="3" name="Content Placeholder 2">
            <a:extLst>
              <a:ext uri="{FF2B5EF4-FFF2-40B4-BE49-F238E27FC236}">
                <a16:creationId xmlns:a16="http://schemas.microsoft.com/office/drawing/2014/main" id="{CA2D0D0A-FEE8-49B4-BC82-F4D09C325919}"/>
              </a:ext>
            </a:extLst>
          </p:cNvPr>
          <p:cNvSpPr>
            <a:spLocks noGrp="1"/>
          </p:cNvSpPr>
          <p:nvPr>
            <p:ph idx="1"/>
          </p:nvPr>
        </p:nvSpPr>
        <p:spPr/>
        <p:txBody>
          <a:bodyPr/>
          <a:lstStyle/>
          <a:p>
            <a:r>
              <a:rPr lang="en-US" dirty="0"/>
              <a:t>When ignoring the position of element making a specific object, </a:t>
            </a:r>
          </a:p>
          <a:p>
            <a:r>
              <a:rPr lang="en-US" dirty="0"/>
              <a:t>We can identify a human face even if it’s parts doesn’t align </a:t>
            </a:r>
          </a:p>
          <a:p>
            <a:endParaRPr lang="en-US" dirty="0"/>
          </a:p>
          <a:p>
            <a:r>
              <a:rPr lang="en-US" dirty="0"/>
              <a:t>Routing by agreement method is a possible solution </a:t>
            </a:r>
          </a:p>
        </p:txBody>
      </p:sp>
      <p:pic>
        <p:nvPicPr>
          <p:cNvPr id="1026" name="Picture 2" descr="A picture containing text&#10;&#10;Description automatically generated">
            <a:extLst>
              <a:ext uri="{FF2B5EF4-FFF2-40B4-BE49-F238E27FC236}">
                <a16:creationId xmlns:a16="http://schemas.microsoft.com/office/drawing/2014/main" id="{9C7B7489-61D6-4172-B040-429BEC43F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3862" y="1998462"/>
            <a:ext cx="2926080" cy="4041892"/>
          </a:xfrm>
          <a:prstGeom prst="rect">
            <a:avLst/>
          </a:prstGeom>
          <a:noFill/>
        </p:spPr>
      </p:pic>
    </p:spTree>
    <p:extLst>
      <p:ext uri="{BB962C8B-B14F-4D97-AF65-F5344CB8AC3E}">
        <p14:creationId xmlns:p14="http://schemas.microsoft.com/office/powerpoint/2010/main" val="2977133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8F110-2031-4062-A339-1D8DE74F98A7}"/>
              </a:ext>
            </a:extLst>
          </p:cNvPr>
          <p:cNvSpPr>
            <a:spLocks noGrp="1"/>
          </p:cNvSpPr>
          <p:nvPr>
            <p:ph type="title"/>
          </p:nvPr>
        </p:nvSpPr>
        <p:spPr>
          <a:xfrm>
            <a:off x="1097280" y="276978"/>
            <a:ext cx="10058400" cy="1450757"/>
          </a:xfrm>
        </p:spPr>
        <p:txBody>
          <a:bodyPr anchor="b">
            <a:normAutofit/>
          </a:bodyPr>
          <a:lstStyle/>
          <a:p>
            <a:r>
              <a:rPr lang="en-US" dirty="0"/>
              <a:t>Routing by agreement </a:t>
            </a:r>
          </a:p>
        </p:txBody>
      </p:sp>
      <p:sp>
        <p:nvSpPr>
          <p:cNvPr id="3" name="Content Placeholder 2">
            <a:extLst>
              <a:ext uri="{FF2B5EF4-FFF2-40B4-BE49-F238E27FC236}">
                <a16:creationId xmlns:a16="http://schemas.microsoft.com/office/drawing/2014/main" id="{A618F2FC-4893-40EE-B3CB-47A058E1F1DE}"/>
              </a:ext>
            </a:extLst>
          </p:cNvPr>
          <p:cNvSpPr>
            <a:spLocks noGrp="1"/>
          </p:cNvSpPr>
          <p:nvPr>
            <p:ph sz="half" idx="1"/>
          </p:nvPr>
        </p:nvSpPr>
        <p:spPr>
          <a:xfrm>
            <a:off x="1097280" y="2120900"/>
            <a:ext cx="4639736" cy="3748193"/>
          </a:xfrm>
        </p:spPr>
        <p:txBody>
          <a:bodyPr>
            <a:normAutofit lnSpcReduction="10000"/>
          </a:bodyPr>
          <a:lstStyle/>
          <a:p>
            <a:pPr>
              <a:lnSpc>
                <a:spcPct val="150000"/>
              </a:lnSpc>
            </a:pPr>
            <a:r>
              <a:rPr lang="en-US" dirty="0"/>
              <a:t>Summing the vectors – low level capsules </a:t>
            </a:r>
          </a:p>
          <a:p>
            <a:pPr>
              <a:lnSpc>
                <a:spcPct val="150000"/>
              </a:lnSpc>
            </a:pPr>
            <a:r>
              <a:rPr lang="en-US" dirty="0"/>
              <a:t>Finding clusters of agreement and routing only them to higher level capsules that agrees with them</a:t>
            </a:r>
          </a:p>
          <a:p>
            <a:pPr>
              <a:lnSpc>
                <a:spcPct val="150000"/>
              </a:lnSpc>
            </a:pPr>
            <a:endParaRPr lang="en-US" dirty="0"/>
          </a:p>
          <a:p>
            <a:pPr>
              <a:lnSpc>
                <a:spcPct val="150000"/>
              </a:lnSpc>
            </a:pPr>
            <a:endParaRPr lang="en-US" dirty="0"/>
          </a:p>
          <a:p>
            <a:pPr>
              <a:lnSpc>
                <a:spcPct val="150000"/>
              </a:lnSpc>
            </a:pPr>
            <a:r>
              <a:rPr lang="en-US" dirty="0"/>
              <a:t>We used 3 routing iteration</a:t>
            </a:r>
          </a:p>
        </p:txBody>
      </p:sp>
      <p:pic>
        <p:nvPicPr>
          <p:cNvPr id="5" name="Picture 4" descr="A picture containing graphical user interface&#10;&#10;Description automatically generated">
            <a:extLst>
              <a:ext uri="{FF2B5EF4-FFF2-40B4-BE49-F238E27FC236}">
                <a16:creationId xmlns:a16="http://schemas.microsoft.com/office/drawing/2014/main" id="{74E7EE49-8962-4101-B4E2-F49BA11A1869}"/>
              </a:ext>
            </a:extLst>
          </p:cNvPr>
          <p:cNvPicPr>
            <a:picLocks noChangeAspect="1"/>
          </p:cNvPicPr>
          <p:nvPr/>
        </p:nvPicPr>
        <p:blipFill>
          <a:blip r:embed="rId3"/>
          <a:stretch>
            <a:fillRect/>
          </a:stretch>
        </p:blipFill>
        <p:spPr>
          <a:xfrm>
            <a:off x="6192670" y="3429000"/>
            <a:ext cx="5614071" cy="2133346"/>
          </a:xfrm>
          <a:prstGeom prst="rect">
            <a:avLst/>
          </a:prstGeom>
          <a:noFill/>
        </p:spPr>
      </p:pic>
      <p:pic>
        <p:nvPicPr>
          <p:cNvPr id="11" name="Picture 10" descr="Diagram&#10;&#10;Description automatically generated with low confidence">
            <a:extLst>
              <a:ext uri="{FF2B5EF4-FFF2-40B4-BE49-F238E27FC236}">
                <a16:creationId xmlns:a16="http://schemas.microsoft.com/office/drawing/2014/main" id="{B4A496FB-0630-4D4B-B1E0-CE1E2D97642D}"/>
              </a:ext>
            </a:extLst>
          </p:cNvPr>
          <p:cNvPicPr>
            <a:picLocks noChangeAspect="1"/>
          </p:cNvPicPr>
          <p:nvPr/>
        </p:nvPicPr>
        <p:blipFill>
          <a:blip r:embed="rId4"/>
          <a:stretch>
            <a:fillRect/>
          </a:stretch>
        </p:blipFill>
        <p:spPr>
          <a:xfrm>
            <a:off x="5973781" y="3429000"/>
            <a:ext cx="6051848" cy="2227416"/>
          </a:xfrm>
          <a:prstGeom prst="rect">
            <a:avLst/>
          </a:prstGeom>
        </p:spPr>
      </p:pic>
    </p:spTree>
    <p:extLst>
      <p:ext uri="{BB962C8B-B14F-4D97-AF65-F5344CB8AC3E}">
        <p14:creationId xmlns:p14="http://schemas.microsoft.com/office/powerpoint/2010/main" val="183078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821CB-1ECF-42E0-8713-D6DE722E9AC5}"/>
              </a:ext>
            </a:extLst>
          </p:cNvPr>
          <p:cNvSpPr>
            <a:spLocks noGrp="1"/>
          </p:cNvSpPr>
          <p:nvPr>
            <p:ph type="title"/>
          </p:nvPr>
        </p:nvSpPr>
        <p:spPr/>
        <p:txBody>
          <a:bodyPr/>
          <a:lstStyle/>
          <a:p>
            <a:r>
              <a:rPr lang="en-US" dirty="0"/>
              <a:t>Non-linearity</a:t>
            </a:r>
          </a:p>
        </p:txBody>
      </p:sp>
      <p:sp>
        <p:nvSpPr>
          <p:cNvPr id="3" name="Content Placeholder 2">
            <a:extLst>
              <a:ext uri="{FF2B5EF4-FFF2-40B4-BE49-F238E27FC236}">
                <a16:creationId xmlns:a16="http://schemas.microsoft.com/office/drawing/2014/main" id="{3AA43C11-BF68-4EE2-BE59-EB0B247FBE9C}"/>
              </a:ext>
            </a:extLst>
          </p:cNvPr>
          <p:cNvSpPr>
            <a:spLocks noGrp="1"/>
          </p:cNvSpPr>
          <p:nvPr>
            <p:ph sz="half" idx="1"/>
          </p:nvPr>
        </p:nvSpPr>
        <p:spPr>
          <a:xfrm>
            <a:off x="1097280" y="2120900"/>
            <a:ext cx="9059974" cy="3748193"/>
          </a:xfrm>
        </p:spPr>
        <p:txBody>
          <a:bodyPr>
            <a:normAutofit/>
          </a:bodyPr>
          <a:lstStyle/>
          <a:p>
            <a:pPr algn="l">
              <a:lnSpc>
                <a:spcPct val="150000"/>
              </a:lnSpc>
            </a:pPr>
            <a:r>
              <a:rPr lang="en-US" b="0" i="0" dirty="0">
                <a:solidFill>
                  <a:srgbClr val="292929"/>
                </a:solidFill>
                <a:effectLst/>
              </a:rPr>
              <a:t>It is especially used for models where we have to </a:t>
            </a:r>
            <a:r>
              <a:rPr lang="en-US" i="0" dirty="0">
                <a:solidFill>
                  <a:srgbClr val="292929"/>
                </a:solidFill>
                <a:effectLst/>
              </a:rPr>
              <a:t>predict the probability </a:t>
            </a:r>
            <a:r>
              <a:rPr lang="en-US" b="0" i="0" dirty="0">
                <a:solidFill>
                  <a:srgbClr val="292929"/>
                </a:solidFill>
                <a:effectLst/>
              </a:rPr>
              <a:t>as an output </a:t>
            </a:r>
          </a:p>
          <a:p>
            <a:pPr algn="l">
              <a:lnSpc>
                <a:spcPct val="150000"/>
              </a:lnSpc>
            </a:pPr>
            <a:r>
              <a:rPr lang="en-US" dirty="0">
                <a:solidFill>
                  <a:srgbClr val="292929"/>
                </a:solidFill>
              </a:rPr>
              <a:t>We want to predict the probability of relations of the different level capsules</a:t>
            </a:r>
            <a:endParaRPr lang="en-US" dirty="0"/>
          </a:p>
        </p:txBody>
      </p:sp>
    </p:spTree>
    <p:extLst>
      <p:ext uri="{BB962C8B-B14F-4D97-AF65-F5344CB8AC3E}">
        <p14:creationId xmlns:p14="http://schemas.microsoft.com/office/powerpoint/2010/main" val="4017460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nline Media 7" title="Introduction to Capsules by Sara Sabour, Google">
            <a:hlinkClick r:id="" action="ppaction://media"/>
            <a:extLst>
              <a:ext uri="{FF2B5EF4-FFF2-40B4-BE49-F238E27FC236}">
                <a16:creationId xmlns:a16="http://schemas.microsoft.com/office/drawing/2014/main" id="{82992FD7-BE55-44EC-8700-268D3559D7F0}"/>
              </a:ext>
            </a:extLst>
          </p:cNvPr>
          <p:cNvPicPr>
            <a:picLocks noGrp="1" noRot="1" noChangeAspect="1"/>
          </p:cNvPicPr>
          <p:nvPr>
            <p:ph sz="half" idx="1"/>
            <a:videoFile r:link="rId1"/>
          </p:nvPr>
        </p:nvPicPr>
        <p:blipFill>
          <a:blip r:embed="rId3"/>
          <a:stretch>
            <a:fillRect/>
          </a:stretch>
        </p:blipFill>
        <p:spPr>
          <a:xfrm>
            <a:off x="764333" y="336885"/>
            <a:ext cx="10415406" cy="5882940"/>
          </a:xfrm>
          <a:prstGeom prst="rect">
            <a:avLst/>
          </a:prstGeom>
        </p:spPr>
      </p:pic>
    </p:spTree>
    <p:extLst>
      <p:ext uri="{BB962C8B-B14F-4D97-AF65-F5344CB8AC3E}">
        <p14:creationId xmlns:p14="http://schemas.microsoft.com/office/powerpoint/2010/main" val="237017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ustomShape 1"/>
          <p:cNvSpPr/>
          <p:nvPr/>
        </p:nvSpPr>
        <p:spPr>
          <a:xfrm>
            <a:off x="1440" y="0"/>
            <a:ext cx="121917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26" name="TextShape 2"/>
          <p:cNvSpPr txBox="1"/>
          <p:nvPr/>
        </p:nvSpPr>
        <p:spPr>
          <a:xfrm>
            <a:off x="1097280" y="758880"/>
            <a:ext cx="10058040" cy="3891960"/>
          </a:xfrm>
          <a:prstGeom prst="rect">
            <a:avLst/>
          </a:prstGeom>
          <a:noFill/>
          <a:ln>
            <a:noFill/>
          </a:ln>
        </p:spPr>
        <p:txBody>
          <a:bodyPr anchor="ctr">
            <a:normAutofit/>
          </a:bodyPr>
          <a:lstStyle/>
          <a:p>
            <a:pPr algn="ctr">
              <a:lnSpc>
                <a:spcPct val="90000"/>
              </a:lnSpc>
            </a:pPr>
            <a:r>
              <a:rPr lang="en-US" sz="8000" b="0" strike="noStrike" spc="-52">
                <a:solidFill>
                  <a:srgbClr val="262626"/>
                </a:solidFill>
                <a:latin typeface="Bookman Old Style"/>
              </a:rPr>
              <a:t>The Task</a:t>
            </a:r>
          </a:p>
        </p:txBody>
      </p:sp>
      <p:sp>
        <p:nvSpPr>
          <p:cNvPr id="227" name="CustomShape 3"/>
          <p:cNvSpPr/>
          <p:nvPr/>
        </p:nvSpPr>
        <p:spPr>
          <a:xfrm>
            <a:off x="1440" y="4952880"/>
            <a:ext cx="12188520" cy="190476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228" name="TextShape 4"/>
          <p:cNvSpPr txBox="1"/>
          <p:nvPr/>
        </p:nvSpPr>
        <p:spPr>
          <a:xfrm>
            <a:off x="1100160" y="5225400"/>
            <a:ext cx="10058040" cy="1142640"/>
          </a:xfrm>
          <a:prstGeom prst="rect">
            <a:avLst/>
          </a:prstGeom>
          <a:noFill/>
          <a:ln>
            <a:noFill/>
          </a:ln>
        </p:spPr>
        <p:txBody>
          <a:bodyPr>
            <a:normAutofit/>
          </a:bodyPr>
          <a:lstStyle/>
          <a:p>
            <a:pPr algn="ctr"/>
            <a:endParaRPr lang="en" sz="32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348B73-0B69-4FA1-A340-D94C82146B29}"/>
              </a:ext>
            </a:extLst>
          </p:cNvPr>
          <p:cNvSpPr>
            <a:spLocks noGrp="1"/>
          </p:cNvSpPr>
          <p:nvPr>
            <p:ph type="title"/>
          </p:nvPr>
        </p:nvSpPr>
        <p:spPr>
          <a:xfrm>
            <a:off x="1097280" y="286603"/>
            <a:ext cx="10058400" cy="1450757"/>
          </a:xfrm>
        </p:spPr>
        <p:txBody>
          <a:bodyPr anchor="b">
            <a:normAutofit/>
          </a:bodyPr>
          <a:lstStyle/>
          <a:p>
            <a:pPr marL="0" indent="0">
              <a:buNone/>
            </a:pPr>
            <a:br>
              <a:rPr lang="en-US" sz="3600" dirty="0"/>
            </a:br>
            <a:r>
              <a:rPr lang="en-US" sz="3600" dirty="0"/>
              <a:t>Classical </a:t>
            </a:r>
            <a:r>
              <a:rPr lang="en-US" sz="3600" dirty="0" err="1"/>
              <a:t>capsnet</a:t>
            </a:r>
            <a:br>
              <a:rPr lang="en-US" sz="1900" dirty="0"/>
            </a:br>
            <a:r>
              <a:rPr lang="en-US" sz="1900" dirty="0"/>
              <a:t>Starts as fully connected</a:t>
            </a:r>
          </a:p>
        </p:txBody>
      </p:sp>
      <p:pic>
        <p:nvPicPr>
          <p:cNvPr id="7" name="Picture 6" descr="Diagram&#10;&#10;Description automatically generated">
            <a:extLst>
              <a:ext uri="{FF2B5EF4-FFF2-40B4-BE49-F238E27FC236}">
                <a16:creationId xmlns:a16="http://schemas.microsoft.com/office/drawing/2014/main" id="{9086B5E3-7101-4178-8134-2E9D58FE76EA}"/>
              </a:ext>
            </a:extLst>
          </p:cNvPr>
          <p:cNvPicPr>
            <a:picLocks noChangeAspect="1"/>
          </p:cNvPicPr>
          <p:nvPr/>
        </p:nvPicPr>
        <p:blipFill>
          <a:blip r:embed="rId3"/>
          <a:stretch>
            <a:fillRect/>
          </a:stretch>
        </p:blipFill>
        <p:spPr>
          <a:xfrm>
            <a:off x="180975" y="2114400"/>
            <a:ext cx="11830050" cy="3514725"/>
          </a:xfrm>
          <a:prstGeom prst="rect">
            <a:avLst/>
          </a:prstGeom>
        </p:spPr>
      </p:pic>
    </p:spTree>
    <p:extLst>
      <p:ext uri="{BB962C8B-B14F-4D97-AF65-F5344CB8AC3E}">
        <p14:creationId xmlns:p14="http://schemas.microsoft.com/office/powerpoint/2010/main" val="2439437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68C7D-C308-4506-A8AB-4B4E577A8C5D}"/>
              </a:ext>
            </a:extLst>
          </p:cNvPr>
          <p:cNvSpPr>
            <a:spLocks noGrp="1"/>
          </p:cNvSpPr>
          <p:nvPr>
            <p:ph type="title"/>
          </p:nvPr>
        </p:nvSpPr>
        <p:spPr/>
        <p:txBody>
          <a:bodyPr/>
          <a:lstStyle/>
          <a:p>
            <a:r>
              <a:rPr lang="en-US" dirty="0"/>
              <a:t>Loss function</a:t>
            </a:r>
          </a:p>
        </p:txBody>
      </p:sp>
      <p:sp>
        <p:nvSpPr>
          <p:cNvPr id="3" name="Content Placeholder 2">
            <a:extLst>
              <a:ext uri="{FF2B5EF4-FFF2-40B4-BE49-F238E27FC236}">
                <a16:creationId xmlns:a16="http://schemas.microsoft.com/office/drawing/2014/main" id="{73B15D54-13DF-4FF5-878D-47ABE9C0FD7D}"/>
              </a:ext>
            </a:extLst>
          </p:cNvPr>
          <p:cNvSpPr>
            <a:spLocks noGrp="1"/>
          </p:cNvSpPr>
          <p:nvPr>
            <p:ph sz="half" idx="1"/>
          </p:nvPr>
        </p:nvSpPr>
        <p:spPr/>
        <p:txBody>
          <a:bodyPr/>
          <a:lstStyle/>
          <a:p>
            <a:pPr>
              <a:lnSpc>
                <a:spcPct val="150000"/>
              </a:lnSpc>
            </a:pPr>
            <a:r>
              <a:rPr lang="en-US" dirty="0"/>
              <a:t>To allow multiple classes (MNIST digits) </a:t>
            </a:r>
            <a:r>
              <a:rPr lang="en-US" dirty="0" err="1"/>
              <a:t>capsnet</a:t>
            </a:r>
            <a:r>
              <a:rPr lang="en-US" dirty="0"/>
              <a:t> uses separate margin loss for each class capsule</a:t>
            </a:r>
          </a:p>
          <a:p>
            <a:pPr>
              <a:lnSpc>
                <a:spcPct val="150000"/>
              </a:lnSpc>
            </a:pPr>
            <a:r>
              <a:rPr lang="en-US" dirty="0"/>
              <a:t>Total loss is simply the sum of the losses of all class’s capsules</a:t>
            </a:r>
          </a:p>
        </p:txBody>
      </p:sp>
      <p:pic>
        <p:nvPicPr>
          <p:cNvPr id="6" name="Content Placeholder 5" descr="Text, letter&#10;&#10;Description automatically generated">
            <a:extLst>
              <a:ext uri="{FF2B5EF4-FFF2-40B4-BE49-F238E27FC236}">
                <a16:creationId xmlns:a16="http://schemas.microsoft.com/office/drawing/2014/main" id="{605C6ECD-10AD-4D46-B11E-77521CE703F4}"/>
              </a:ext>
            </a:extLst>
          </p:cNvPr>
          <p:cNvPicPr>
            <a:picLocks noGrp="1" noChangeAspect="1"/>
          </p:cNvPicPr>
          <p:nvPr>
            <p:ph sz="half" idx="2"/>
          </p:nvPr>
        </p:nvPicPr>
        <p:blipFill>
          <a:blip r:embed="rId3"/>
          <a:stretch>
            <a:fillRect/>
          </a:stretch>
        </p:blipFill>
        <p:spPr>
          <a:xfrm>
            <a:off x="6516688" y="2348214"/>
            <a:ext cx="4638675" cy="3293459"/>
          </a:xfrm>
        </p:spPr>
      </p:pic>
    </p:spTree>
    <p:extLst>
      <p:ext uri="{BB962C8B-B14F-4D97-AF65-F5344CB8AC3E}">
        <p14:creationId xmlns:p14="http://schemas.microsoft.com/office/powerpoint/2010/main" val="3950268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67178-A979-453C-9AE9-9B9DE423E05E}"/>
              </a:ext>
            </a:extLst>
          </p:cNvPr>
          <p:cNvSpPr>
            <a:spLocks noGrp="1"/>
          </p:cNvSpPr>
          <p:nvPr>
            <p:ph type="title"/>
          </p:nvPr>
        </p:nvSpPr>
        <p:spPr>
          <a:xfrm>
            <a:off x="1097280" y="286603"/>
            <a:ext cx="10058400" cy="1450757"/>
          </a:xfrm>
        </p:spPr>
        <p:txBody>
          <a:bodyPr anchor="b">
            <a:normAutofit/>
          </a:bodyPr>
          <a:lstStyle/>
          <a:p>
            <a:r>
              <a:rPr lang="en-US" dirty="0"/>
              <a:t>Decoder</a:t>
            </a:r>
          </a:p>
        </p:txBody>
      </p:sp>
      <p:sp>
        <p:nvSpPr>
          <p:cNvPr id="3" name="Content Placeholder 2">
            <a:extLst>
              <a:ext uri="{FF2B5EF4-FFF2-40B4-BE49-F238E27FC236}">
                <a16:creationId xmlns:a16="http://schemas.microsoft.com/office/drawing/2014/main" id="{F65C3E0C-ACEB-4590-97ED-B2A507F1A207}"/>
              </a:ext>
            </a:extLst>
          </p:cNvPr>
          <p:cNvSpPr>
            <a:spLocks noGrp="1"/>
          </p:cNvSpPr>
          <p:nvPr>
            <p:ph sz="half" idx="1"/>
          </p:nvPr>
        </p:nvSpPr>
        <p:spPr>
          <a:xfrm>
            <a:off x="1097280" y="2120900"/>
            <a:ext cx="4639736" cy="3748193"/>
          </a:xfrm>
        </p:spPr>
        <p:txBody>
          <a:bodyPr>
            <a:normAutofit/>
          </a:bodyPr>
          <a:lstStyle/>
          <a:p>
            <a:r>
              <a:rPr lang="en-US" dirty="0"/>
              <a:t>Very small use of it but it makes the difference </a:t>
            </a:r>
          </a:p>
          <a:p>
            <a:r>
              <a:rPr lang="en-US" dirty="0"/>
              <a:t>Feedback loop to keep spatial</a:t>
            </a:r>
          </a:p>
          <a:p>
            <a:r>
              <a:rPr lang="en-US" dirty="0"/>
              <a:t>comparing the input object to the reconstructed object with </a:t>
            </a:r>
            <a:r>
              <a:rPr lang="en-US" dirty="0" err="1"/>
              <a:t>MSELoss</a:t>
            </a:r>
            <a:r>
              <a:rPr lang="en-US" dirty="0"/>
              <a:t> </a:t>
            </a:r>
          </a:p>
        </p:txBody>
      </p:sp>
      <p:pic>
        <p:nvPicPr>
          <p:cNvPr id="6" name="Picture 5" descr="A picture containing diagram&#10;&#10;Description automatically generated">
            <a:extLst>
              <a:ext uri="{FF2B5EF4-FFF2-40B4-BE49-F238E27FC236}">
                <a16:creationId xmlns:a16="http://schemas.microsoft.com/office/drawing/2014/main" id="{AF270448-9158-49C8-9265-B60CC3FAF037}"/>
              </a:ext>
            </a:extLst>
          </p:cNvPr>
          <p:cNvPicPr>
            <a:picLocks noChangeAspect="1"/>
          </p:cNvPicPr>
          <p:nvPr/>
        </p:nvPicPr>
        <p:blipFill>
          <a:blip r:embed="rId3"/>
          <a:stretch>
            <a:fillRect/>
          </a:stretch>
        </p:blipFill>
        <p:spPr>
          <a:xfrm>
            <a:off x="4904206" y="3096048"/>
            <a:ext cx="7156248" cy="2773045"/>
          </a:xfrm>
          <a:prstGeom prst="rect">
            <a:avLst/>
          </a:prstGeom>
          <a:noFill/>
        </p:spPr>
      </p:pic>
    </p:spTree>
    <p:extLst>
      <p:ext uri="{BB962C8B-B14F-4D97-AF65-F5344CB8AC3E}">
        <p14:creationId xmlns:p14="http://schemas.microsoft.com/office/powerpoint/2010/main" val="1831550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C897F-6CA4-4714-9186-28C229B08A9C}"/>
              </a:ext>
            </a:extLst>
          </p:cNvPr>
          <p:cNvSpPr>
            <a:spLocks noGrp="1"/>
          </p:cNvSpPr>
          <p:nvPr>
            <p:ph type="title"/>
          </p:nvPr>
        </p:nvSpPr>
        <p:spPr/>
        <p:txBody>
          <a:bodyPr/>
          <a:lstStyle/>
          <a:p>
            <a:pPr algn="ctr"/>
            <a:r>
              <a:rPr lang="en-US" dirty="0"/>
              <a:t>Pros   	 	//	 	Cons		</a:t>
            </a:r>
          </a:p>
        </p:txBody>
      </p:sp>
      <p:sp>
        <p:nvSpPr>
          <p:cNvPr id="3" name="Content Placeholder 2">
            <a:extLst>
              <a:ext uri="{FF2B5EF4-FFF2-40B4-BE49-F238E27FC236}">
                <a16:creationId xmlns:a16="http://schemas.microsoft.com/office/drawing/2014/main" id="{A47963CB-5D0A-47EF-AF96-36490197F6CB}"/>
              </a:ext>
            </a:extLst>
          </p:cNvPr>
          <p:cNvSpPr>
            <a:spLocks noGrp="1"/>
          </p:cNvSpPr>
          <p:nvPr>
            <p:ph idx="1"/>
          </p:nvPr>
        </p:nvSpPr>
        <p:spPr>
          <a:xfrm>
            <a:off x="669441" y="2108199"/>
            <a:ext cx="4825348" cy="3760891"/>
          </a:xfrm>
        </p:spPr>
        <p:txBody>
          <a:bodyPr/>
          <a:lstStyle/>
          <a:p>
            <a:pPr>
              <a:buFont typeface="Courier New" panose="02070309020205020404" pitchFamily="49" charset="0"/>
              <a:buChar char="o"/>
            </a:pPr>
            <a:r>
              <a:rPr lang="en-US" dirty="0"/>
              <a:t> Requires less training data</a:t>
            </a:r>
          </a:p>
          <a:p>
            <a:pPr>
              <a:buFont typeface="Courier New" panose="02070309020205020404" pitchFamily="49" charset="0"/>
              <a:buChar char="o"/>
            </a:pPr>
            <a:r>
              <a:rPr lang="en-US" dirty="0"/>
              <a:t> Routing by agreement is great for overlapping</a:t>
            </a:r>
          </a:p>
          <a:p>
            <a:pPr>
              <a:buFont typeface="Courier New" panose="02070309020205020404" pitchFamily="49" charset="0"/>
              <a:buChar char="o"/>
            </a:pPr>
            <a:r>
              <a:rPr lang="en-US" dirty="0"/>
              <a:t> Position and pose data are preserved</a:t>
            </a:r>
          </a:p>
          <a:p>
            <a:pPr>
              <a:buFont typeface="Courier New" panose="02070309020205020404" pitchFamily="49" charset="0"/>
              <a:buChar char="o"/>
            </a:pPr>
            <a:r>
              <a:rPr lang="en-US" dirty="0"/>
              <a:t> Activations nicely map hierarchy of parts</a:t>
            </a:r>
          </a:p>
          <a:p>
            <a:endParaRPr lang="en-US" dirty="0"/>
          </a:p>
        </p:txBody>
      </p:sp>
      <p:sp>
        <p:nvSpPr>
          <p:cNvPr id="4" name="Content Placeholder 2">
            <a:extLst>
              <a:ext uri="{FF2B5EF4-FFF2-40B4-BE49-F238E27FC236}">
                <a16:creationId xmlns:a16="http://schemas.microsoft.com/office/drawing/2014/main" id="{F42899E3-9DC0-4AFF-819B-695D09CE7044}"/>
              </a:ext>
            </a:extLst>
          </p:cNvPr>
          <p:cNvSpPr txBox="1">
            <a:spLocks/>
          </p:cNvSpPr>
          <p:nvPr/>
        </p:nvSpPr>
        <p:spPr>
          <a:xfrm>
            <a:off x="5922628" y="2108200"/>
            <a:ext cx="5931016"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Courier New" panose="02070309020205020404" pitchFamily="49" charset="0"/>
              <a:buChar char="o"/>
            </a:pPr>
            <a:r>
              <a:rPr lang="en-US" dirty="0"/>
              <a:t> Cannot see 2 identical very close objects (crowding)</a:t>
            </a:r>
          </a:p>
          <a:p>
            <a:pPr>
              <a:buFont typeface="Courier New" panose="02070309020205020404" pitchFamily="49" charset="0"/>
              <a:buChar char="o"/>
            </a:pPr>
            <a:r>
              <a:rPr lang="en-US" dirty="0"/>
              <a:t> Routing by agreement inner loop makes slow training  </a:t>
            </a:r>
          </a:p>
          <a:p>
            <a:pPr>
              <a:buFont typeface="Courier New" panose="02070309020205020404" pitchFamily="49" charset="0"/>
              <a:buChar char="o"/>
            </a:pPr>
            <a:endParaRPr lang="en-US" dirty="0"/>
          </a:p>
        </p:txBody>
      </p:sp>
    </p:spTree>
    <p:extLst>
      <p:ext uri="{BB962C8B-B14F-4D97-AF65-F5344CB8AC3E}">
        <p14:creationId xmlns:p14="http://schemas.microsoft.com/office/powerpoint/2010/main" val="2230413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Results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endParaRPr lang="en-US" dirty="0">
              <a:solidFill>
                <a:srgbClr val="FFFFFF"/>
              </a:solidFill>
            </a:endParaRPr>
          </a:p>
        </p:txBody>
      </p:sp>
    </p:spTree>
    <p:extLst>
      <p:ext uri="{BB962C8B-B14F-4D97-AF65-F5344CB8AC3E}">
        <p14:creationId xmlns:p14="http://schemas.microsoft.com/office/powerpoint/2010/main" val="1713585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6567193-54E3-4BB7-92D8-A000E0F8931C}"/>
              </a:ext>
            </a:extLst>
          </p:cNvPr>
          <p:cNvSpPr>
            <a:spLocks noGrp="1"/>
          </p:cNvSpPr>
          <p:nvPr>
            <p:ph type="title"/>
          </p:nvPr>
        </p:nvSpPr>
        <p:spPr/>
        <p:txBody>
          <a:bodyPr/>
          <a:lstStyle/>
          <a:p>
            <a:r>
              <a:rPr lang="en-US" dirty="0"/>
              <a:t>Accuracy and Loss</a:t>
            </a:r>
            <a:endParaRPr lang="he-IL" dirty="0"/>
          </a:p>
        </p:txBody>
      </p:sp>
      <p:pic>
        <p:nvPicPr>
          <p:cNvPr id="3084" name="Picture 12">
            <a:extLst>
              <a:ext uri="{FF2B5EF4-FFF2-40B4-BE49-F238E27FC236}">
                <a16:creationId xmlns:a16="http://schemas.microsoft.com/office/drawing/2014/main" id="{148BDC54-F9CD-4432-8506-4CF250A63C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983625"/>
            <a:ext cx="2936817" cy="21304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a:extLst>
              <a:ext uri="{FF2B5EF4-FFF2-40B4-BE49-F238E27FC236}">
                <a16:creationId xmlns:a16="http://schemas.microsoft.com/office/drawing/2014/main" id="{1763AB65-68E0-45A1-AD44-C0B674995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5278" y="1922059"/>
            <a:ext cx="2981202" cy="2130486"/>
          </a:xfrm>
          <a:prstGeom prst="rect">
            <a:avLst/>
          </a:prstGeom>
          <a:noFill/>
          <a:extLst>
            <a:ext uri="{909E8E84-426E-40DD-AFC4-6F175D3DCCD1}">
              <a14:hiddenFill xmlns:a14="http://schemas.microsoft.com/office/drawing/2010/main">
                <a:solidFill>
                  <a:srgbClr val="FFFFFF"/>
                </a:solidFill>
              </a14:hiddenFill>
            </a:ext>
          </a:extLst>
        </p:spPr>
      </p:pic>
      <p:pic>
        <p:nvPicPr>
          <p:cNvPr id="5" name="תמונה 4">
            <a:extLst>
              <a:ext uri="{FF2B5EF4-FFF2-40B4-BE49-F238E27FC236}">
                <a16:creationId xmlns:a16="http://schemas.microsoft.com/office/drawing/2014/main" id="{9F274353-36E1-43E7-91F9-DC8A212E2F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4967" y="3990979"/>
            <a:ext cx="5573223" cy="2418134"/>
          </a:xfrm>
          <a:prstGeom prst="rect">
            <a:avLst/>
          </a:prstGeom>
        </p:spPr>
      </p:pic>
      <p:sp>
        <p:nvSpPr>
          <p:cNvPr id="13" name="מציין מיקום תוכן 2">
            <a:extLst>
              <a:ext uri="{FF2B5EF4-FFF2-40B4-BE49-F238E27FC236}">
                <a16:creationId xmlns:a16="http://schemas.microsoft.com/office/drawing/2014/main" id="{A6349501-10EF-497D-B03D-9879F493144C}"/>
              </a:ext>
            </a:extLst>
          </p:cNvPr>
          <p:cNvSpPr txBox="1">
            <a:spLocks/>
          </p:cNvSpPr>
          <p:nvPr/>
        </p:nvSpPr>
        <p:spPr>
          <a:xfrm>
            <a:off x="1226292" y="4927832"/>
            <a:ext cx="2047998" cy="385617"/>
          </a:xfrm>
          <a:prstGeom prst="rect">
            <a:avLst/>
          </a:prstGeom>
        </p:spPr>
        <p:txBody>
          <a:bodyPr vert="horz" lIns="0" tIns="45720" rIns="0" bIns="45720" rtlCol="0">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CNN - Overtraining</a:t>
            </a:r>
            <a:endParaRPr lang="he-IL" b="1" dirty="0"/>
          </a:p>
        </p:txBody>
      </p:sp>
      <p:sp>
        <p:nvSpPr>
          <p:cNvPr id="14" name="מציין מיקום תוכן 2">
            <a:extLst>
              <a:ext uri="{FF2B5EF4-FFF2-40B4-BE49-F238E27FC236}">
                <a16:creationId xmlns:a16="http://schemas.microsoft.com/office/drawing/2014/main" id="{7D313174-38EF-4CA2-BE3B-8E1D91973D6A}"/>
              </a:ext>
            </a:extLst>
          </p:cNvPr>
          <p:cNvSpPr txBox="1">
            <a:spLocks/>
          </p:cNvSpPr>
          <p:nvPr/>
        </p:nvSpPr>
        <p:spPr>
          <a:xfrm>
            <a:off x="1226292" y="2663251"/>
            <a:ext cx="2047998" cy="385617"/>
          </a:xfrm>
          <a:prstGeom prst="rect">
            <a:avLst/>
          </a:prstGeom>
        </p:spPr>
        <p:txBody>
          <a:bodyPr vert="horz" lIns="0" tIns="45720" rIns="0" bIns="45720" rtlCol="0">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err="1"/>
              <a:t>CAPSnet</a:t>
            </a:r>
            <a:r>
              <a:rPr lang="en-US" b="1" dirty="0"/>
              <a:t> Training</a:t>
            </a:r>
            <a:endParaRPr lang="he-IL" b="1" dirty="0"/>
          </a:p>
        </p:txBody>
      </p:sp>
    </p:spTree>
    <p:extLst>
      <p:ext uri="{BB962C8B-B14F-4D97-AF65-F5344CB8AC3E}">
        <p14:creationId xmlns:p14="http://schemas.microsoft.com/office/powerpoint/2010/main" val="2920457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B73ABD6-F7FE-4A0F-A763-A262E5775D8E}"/>
              </a:ext>
            </a:extLst>
          </p:cNvPr>
          <p:cNvSpPr>
            <a:spLocks noGrp="1"/>
          </p:cNvSpPr>
          <p:nvPr>
            <p:ph type="title"/>
          </p:nvPr>
        </p:nvSpPr>
        <p:spPr/>
        <p:txBody>
          <a:bodyPr/>
          <a:lstStyle/>
          <a:p>
            <a:r>
              <a:rPr lang="en-US" dirty="0"/>
              <a:t>Results</a:t>
            </a:r>
            <a:endParaRPr lang="he-IL" dirty="0"/>
          </a:p>
        </p:txBody>
      </p:sp>
      <p:pic>
        <p:nvPicPr>
          <p:cNvPr id="7" name="מציין מיקום תוכן 6">
            <a:extLst>
              <a:ext uri="{FF2B5EF4-FFF2-40B4-BE49-F238E27FC236}">
                <a16:creationId xmlns:a16="http://schemas.microsoft.com/office/drawing/2014/main" id="{FC0E8FBF-758F-4BB2-B55A-D2B194FC78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00800" y="2000726"/>
            <a:ext cx="5055752" cy="3378970"/>
          </a:xfrm>
        </p:spPr>
      </p:pic>
      <p:sp>
        <p:nvSpPr>
          <p:cNvPr id="10" name="מציין מיקום תוכן 2">
            <a:extLst>
              <a:ext uri="{FF2B5EF4-FFF2-40B4-BE49-F238E27FC236}">
                <a16:creationId xmlns:a16="http://schemas.microsoft.com/office/drawing/2014/main" id="{F7ABDC68-A576-4F6F-9B98-39187B61B3BC}"/>
              </a:ext>
            </a:extLst>
          </p:cNvPr>
          <p:cNvSpPr txBox="1">
            <a:spLocks/>
          </p:cNvSpPr>
          <p:nvPr/>
        </p:nvSpPr>
        <p:spPr>
          <a:xfrm>
            <a:off x="1097280" y="2108201"/>
            <a:ext cx="5303520"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Total accuracy ~70%</a:t>
            </a:r>
          </a:p>
          <a:p>
            <a:r>
              <a:rPr lang="en-US" dirty="0"/>
              <a:t>Accuracy decreases as the precipitation levels increase. </a:t>
            </a:r>
          </a:p>
          <a:p>
            <a:endParaRPr lang="he-IL" dirty="0"/>
          </a:p>
        </p:txBody>
      </p:sp>
      <p:graphicFrame>
        <p:nvGraphicFramePr>
          <p:cNvPr id="8" name="טבלה 8">
            <a:extLst>
              <a:ext uri="{FF2B5EF4-FFF2-40B4-BE49-F238E27FC236}">
                <a16:creationId xmlns:a16="http://schemas.microsoft.com/office/drawing/2014/main" id="{7896D99D-48AC-4A7B-8CA5-3E9972D129F3}"/>
              </a:ext>
            </a:extLst>
          </p:cNvPr>
          <p:cNvGraphicFramePr>
            <a:graphicFrameLocks noGrp="1"/>
          </p:cNvGraphicFramePr>
          <p:nvPr/>
        </p:nvGraphicFramePr>
        <p:xfrm>
          <a:off x="1817288" y="3380687"/>
          <a:ext cx="3675774" cy="2595880"/>
        </p:xfrm>
        <a:graphic>
          <a:graphicData uri="http://schemas.openxmlformats.org/drawingml/2006/table">
            <a:tbl>
              <a:tblPr rtl="1" firstRow="1" bandRow="1">
                <a:tableStyleId>{5C22544A-7EE6-4342-B048-85BDC9FD1C3A}</a:tableStyleId>
              </a:tblPr>
              <a:tblGrid>
                <a:gridCol w="1578179">
                  <a:extLst>
                    <a:ext uri="{9D8B030D-6E8A-4147-A177-3AD203B41FA5}">
                      <a16:colId xmlns:a16="http://schemas.microsoft.com/office/drawing/2014/main" val="1000083417"/>
                    </a:ext>
                  </a:extLst>
                </a:gridCol>
                <a:gridCol w="1399033">
                  <a:extLst>
                    <a:ext uri="{9D8B030D-6E8A-4147-A177-3AD203B41FA5}">
                      <a16:colId xmlns:a16="http://schemas.microsoft.com/office/drawing/2014/main" val="2665038682"/>
                    </a:ext>
                  </a:extLst>
                </a:gridCol>
                <a:gridCol w="698562">
                  <a:extLst>
                    <a:ext uri="{9D8B030D-6E8A-4147-A177-3AD203B41FA5}">
                      <a16:colId xmlns:a16="http://schemas.microsoft.com/office/drawing/2014/main" val="3478932899"/>
                    </a:ext>
                  </a:extLst>
                </a:gridCol>
              </a:tblGrid>
              <a:tr h="370840">
                <a:tc>
                  <a:txBody>
                    <a:bodyPr/>
                    <a:lstStyle/>
                    <a:p>
                      <a:pPr rtl="1"/>
                      <a:r>
                        <a:rPr lang="en-US" dirty="0"/>
                        <a:t>±1 Accuracy</a:t>
                      </a:r>
                      <a:endParaRPr lang="he-IL" dirty="0"/>
                    </a:p>
                  </a:txBody>
                  <a:tcPr/>
                </a:tc>
                <a:tc>
                  <a:txBody>
                    <a:bodyPr/>
                    <a:lstStyle/>
                    <a:p>
                      <a:pPr rtl="1"/>
                      <a:r>
                        <a:rPr lang="en-US" dirty="0"/>
                        <a:t>Accuracy</a:t>
                      </a:r>
                      <a:endParaRPr lang="he-IL" dirty="0"/>
                    </a:p>
                  </a:txBody>
                  <a:tcPr/>
                </a:tc>
                <a:tc>
                  <a:txBody>
                    <a:bodyPr/>
                    <a:lstStyle/>
                    <a:p>
                      <a:pPr rtl="1"/>
                      <a:endParaRPr lang="he-IL" dirty="0"/>
                    </a:p>
                  </a:txBody>
                  <a:tcPr/>
                </a:tc>
                <a:extLst>
                  <a:ext uri="{0D108BD9-81ED-4DB2-BD59-A6C34878D82A}">
                    <a16:rowId xmlns:a16="http://schemas.microsoft.com/office/drawing/2014/main" val="4046870455"/>
                  </a:ext>
                </a:extLst>
              </a:tr>
              <a:tr h="370840">
                <a:tc>
                  <a:txBody>
                    <a:bodyPr/>
                    <a:lstStyle/>
                    <a:p>
                      <a:pPr rtl="1"/>
                      <a:r>
                        <a:rPr lang="en-US" dirty="0"/>
                        <a:t>2%</a:t>
                      </a:r>
                      <a:endParaRPr lang="he-IL" dirty="0"/>
                    </a:p>
                  </a:txBody>
                  <a:tcPr/>
                </a:tc>
                <a:tc>
                  <a:txBody>
                    <a:bodyPr/>
                    <a:lstStyle/>
                    <a:p>
                      <a:pPr rtl="1"/>
                      <a:r>
                        <a:rPr lang="en-US" dirty="0"/>
                        <a:t>96%</a:t>
                      </a:r>
                      <a:endParaRPr lang="he-IL" dirty="0"/>
                    </a:p>
                  </a:txBody>
                  <a:tcPr/>
                </a:tc>
                <a:tc>
                  <a:txBody>
                    <a:bodyPr/>
                    <a:lstStyle/>
                    <a:p>
                      <a:pPr rtl="1"/>
                      <a:r>
                        <a:rPr lang="en-US" dirty="0"/>
                        <a:t>0</a:t>
                      </a:r>
                      <a:endParaRPr lang="he-IL" dirty="0"/>
                    </a:p>
                  </a:txBody>
                  <a:tcPr/>
                </a:tc>
                <a:extLst>
                  <a:ext uri="{0D108BD9-81ED-4DB2-BD59-A6C34878D82A}">
                    <a16:rowId xmlns:a16="http://schemas.microsoft.com/office/drawing/2014/main" val="1469555188"/>
                  </a:ext>
                </a:extLst>
              </a:tr>
              <a:tr h="370840">
                <a:tc>
                  <a:txBody>
                    <a:bodyPr/>
                    <a:lstStyle/>
                    <a:p>
                      <a:pPr rtl="1"/>
                      <a:r>
                        <a:rPr lang="en-US" dirty="0"/>
                        <a:t>74%</a:t>
                      </a:r>
                      <a:endParaRPr lang="he-IL" dirty="0"/>
                    </a:p>
                  </a:txBody>
                  <a:tcPr/>
                </a:tc>
                <a:tc>
                  <a:txBody>
                    <a:bodyPr/>
                    <a:lstStyle/>
                    <a:p>
                      <a:pPr rtl="1"/>
                      <a:r>
                        <a:rPr lang="en-US" dirty="0"/>
                        <a:t>25%</a:t>
                      </a:r>
                      <a:endParaRPr lang="he-IL" dirty="0"/>
                    </a:p>
                  </a:txBody>
                  <a:tcPr/>
                </a:tc>
                <a:tc>
                  <a:txBody>
                    <a:bodyPr/>
                    <a:lstStyle/>
                    <a:p>
                      <a:pPr rtl="1"/>
                      <a:r>
                        <a:rPr lang="en-US" dirty="0"/>
                        <a:t>1</a:t>
                      </a:r>
                      <a:endParaRPr lang="he-IL" dirty="0"/>
                    </a:p>
                  </a:txBody>
                  <a:tcPr/>
                </a:tc>
                <a:extLst>
                  <a:ext uri="{0D108BD9-81ED-4DB2-BD59-A6C34878D82A}">
                    <a16:rowId xmlns:a16="http://schemas.microsoft.com/office/drawing/2014/main" val="3902455569"/>
                  </a:ext>
                </a:extLst>
              </a:tr>
              <a:tr h="370840">
                <a:tc>
                  <a:txBody>
                    <a:bodyPr/>
                    <a:lstStyle/>
                    <a:p>
                      <a:pPr rtl="1"/>
                      <a:r>
                        <a:rPr lang="en-US" dirty="0"/>
                        <a:t>21%</a:t>
                      </a:r>
                      <a:endParaRPr lang="he-IL" dirty="0"/>
                    </a:p>
                  </a:txBody>
                  <a:tcPr/>
                </a:tc>
                <a:tc>
                  <a:txBody>
                    <a:bodyPr/>
                    <a:lstStyle/>
                    <a:p>
                      <a:pPr rtl="1"/>
                      <a:r>
                        <a:rPr lang="en-US" dirty="0"/>
                        <a:t>54%</a:t>
                      </a:r>
                      <a:endParaRPr lang="he-IL" dirty="0"/>
                    </a:p>
                  </a:txBody>
                  <a:tcPr/>
                </a:tc>
                <a:tc>
                  <a:txBody>
                    <a:bodyPr/>
                    <a:lstStyle/>
                    <a:p>
                      <a:pPr rtl="1"/>
                      <a:r>
                        <a:rPr lang="en-US" dirty="0"/>
                        <a:t>2</a:t>
                      </a:r>
                      <a:endParaRPr lang="he-IL" dirty="0"/>
                    </a:p>
                  </a:txBody>
                  <a:tcPr/>
                </a:tc>
                <a:extLst>
                  <a:ext uri="{0D108BD9-81ED-4DB2-BD59-A6C34878D82A}">
                    <a16:rowId xmlns:a16="http://schemas.microsoft.com/office/drawing/2014/main" val="337398344"/>
                  </a:ext>
                </a:extLst>
              </a:tr>
              <a:tr h="370840">
                <a:tc>
                  <a:txBody>
                    <a:bodyPr/>
                    <a:lstStyle/>
                    <a:p>
                      <a:pPr rtl="1"/>
                      <a:r>
                        <a:rPr lang="en-US" dirty="0"/>
                        <a:t>67%</a:t>
                      </a:r>
                      <a:endParaRPr lang="he-IL" dirty="0"/>
                    </a:p>
                  </a:txBody>
                  <a:tcPr/>
                </a:tc>
                <a:tc>
                  <a:txBody>
                    <a:bodyPr/>
                    <a:lstStyle/>
                    <a:p>
                      <a:pPr rtl="1"/>
                      <a:r>
                        <a:rPr lang="en-US" dirty="0"/>
                        <a:t>6%</a:t>
                      </a:r>
                      <a:endParaRPr lang="he-IL" dirty="0"/>
                    </a:p>
                  </a:txBody>
                  <a:tcPr/>
                </a:tc>
                <a:tc>
                  <a:txBody>
                    <a:bodyPr/>
                    <a:lstStyle/>
                    <a:p>
                      <a:pPr rtl="1"/>
                      <a:r>
                        <a:rPr lang="en-US" dirty="0"/>
                        <a:t>3</a:t>
                      </a:r>
                      <a:endParaRPr lang="he-IL" dirty="0"/>
                    </a:p>
                  </a:txBody>
                  <a:tcPr/>
                </a:tc>
                <a:extLst>
                  <a:ext uri="{0D108BD9-81ED-4DB2-BD59-A6C34878D82A}">
                    <a16:rowId xmlns:a16="http://schemas.microsoft.com/office/drawing/2014/main" val="3920961022"/>
                  </a:ext>
                </a:extLst>
              </a:tr>
              <a:tr h="370840">
                <a:tc>
                  <a:txBody>
                    <a:bodyPr/>
                    <a:lstStyle/>
                    <a:p>
                      <a:pPr rtl="1"/>
                      <a:r>
                        <a:rPr lang="en-US" dirty="0"/>
                        <a:t>8%</a:t>
                      </a:r>
                      <a:endParaRPr lang="he-IL" dirty="0"/>
                    </a:p>
                  </a:txBody>
                  <a:tcPr/>
                </a:tc>
                <a:tc>
                  <a:txBody>
                    <a:bodyPr/>
                    <a:lstStyle/>
                    <a:p>
                      <a:pPr rtl="1"/>
                      <a:r>
                        <a:rPr lang="en-US" dirty="0"/>
                        <a:t>0%</a:t>
                      </a:r>
                      <a:endParaRPr lang="he-IL" dirty="0"/>
                    </a:p>
                  </a:txBody>
                  <a:tcPr/>
                </a:tc>
                <a:tc>
                  <a:txBody>
                    <a:bodyPr/>
                    <a:lstStyle/>
                    <a:p>
                      <a:pPr rtl="1"/>
                      <a:r>
                        <a:rPr lang="en-US" dirty="0"/>
                        <a:t>4</a:t>
                      </a:r>
                      <a:endParaRPr lang="he-IL" dirty="0"/>
                    </a:p>
                  </a:txBody>
                  <a:tcPr/>
                </a:tc>
                <a:extLst>
                  <a:ext uri="{0D108BD9-81ED-4DB2-BD59-A6C34878D82A}">
                    <a16:rowId xmlns:a16="http://schemas.microsoft.com/office/drawing/2014/main" val="3245896927"/>
                  </a:ext>
                </a:extLst>
              </a:tr>
              <a:tr h="370840">
                <a:tc>
                  <a:txBody>
                    <a:bodyPr/>
                    <a:lstStyle/>
                    <a:p>
                      <a:pPr rtl="1"/>
                      <a:r>
                        <a:rPr lang="en-US" dirty="0"/>
                        <a:t>0%</a:t>
                      </a:r>
                      <a:endParaRPr lang="he-IL" dirty="0"/>
                    </a:p>
                  </a:txBody>
                  <a:tcPr/>
                </a:tc>
                <a:tc>
                  <a:txBody>
                    <a:bodyPr/>
                    <a:lstStyle/>
                    <a:p>
                      <a:pPr rtl="1"/>
                      <a:r>
                        <a:rPr lang="en-US" dirty="0"/>
                        <a:t>0%</a:t>
                      </a:r>
                      <a:endParaRPr lang="he-IL" dirty="0"/>
                    </a:p>
                  </a:txBody>
                  <a:tcPr/>
                </a:tc>
                <a:tc>
                  <a:txBody>
                    <a:bodyPr/>
                    <a:lstStyle/>
                    <a:p>
                      <a:pPr rtl="1"/>
                      <a:r>
                        <a:rPr lang="en-US" dirty="0"/>
                        <a:t>5</a:t>
                      </a:r>
                      <a:endParaRPr lang="he-IL" dirty="0"/>
                    </a:p>
                  </a:txBody>
                  <a:tcPr/>
                </a:tc>
                <a:extLst>
                  <a:ext uri="{0D108BD9-81ED-4DB2-BD59-A6C34878D82A}">
                    <a16:rowId xmlns:a16="http://schemas.microsoft.com/office/drawing/2014/main" val="2302290409"/>
                  </a:ext>
                </a:extLst>
              </a:tr>
            </a:tbl>
          </a:graphicData>
        </a:graphic>
      </p:graphicFrame>
    </p:spTree>
    <p:extLst>
      <p:ext uri="{BB962C8B-B14F-4D97-AF65-F5344CB8AC3E}">
        <p14:creationId xmlns:p14="http://schemas.microsoft.com/office/powerpoint/2010/main" val="2296760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675EC37-1735-41D3-AF2E-F7B2D2C2D674}"/>
              </a:ext>
            </a:extLst>
          </p:cNvPr>
          <p:cNvSpPr>
            <a:spLocks noGrp="1"/>
          </p:cNvSpPr>
          <p:nvPr>
            <p:ph type="title"/>
          </p:nvPr>
        </p:nvSpPr>
        <p:spPr/>
        <p:txBody>
          <a:bodyPr/>
          <a:lstStyle/>
          <a:p>
            <a:r>
              <a:rPr lang="en-US" dirty="0"/>
              <a:t>Results</a:t>
            </a:r>
            <a:endParaRPr lang="he-IL" dirty="0"/>
          </a:p>
        </p:txBody>
      </p:sp>
      <p:sp>
        <p:nvSpPr>
          <p:cNvPr id="3" name="מציין מיקום תוכן 2">
            <a:extLst>
              <a:ext uri="{FF2B5EF4-FFF2-40B4-BE49-F238E27FC236}">
                <a16:creationId xmlns:a16="http://schemas.microsoft.com/office/drawing/2014/main" id="{BA19E76A-783D-450F-A20B-7AAECDD7719A}"/>
              </a:ext>
            </a:extLst>
          </p:cNvPr>
          <p:cNvSpPr>
            <a:spLocks noGrp="1"/>
          </p:cNvSpPr>
          <p:nvPr>
            <p:ph idx="1"/>
          </p:nvPr>
        </p:nvSpPr>
        <p:spPr>
          <a:xfrm>
            <a:off x="1097280" y="2108201"/>
            <a:ext cx="5303520" cy="3760891"/>
          </a:xfrm>
        </p:spPr>
        <p:txBody>
          <a:bodyPr/>
          <a:lstStyle/>
          <a:p>
            <a:r>
              <a:rPr lang="en-US" dirty="0"/>
              <a:t>Normalized confusion matrix for all basins:</a:t>
            </a:r>
          </a:p>
          <a:p>
            <a:r>
              <a:rPr lang="en-US" dirty="0"/>
              <a:t>Higher classification values (3 to 5) were predicted as class 2.</a:t>
            </a:r>
          </a:p>
          <a:p>
            <a:endParaRPr lang="he-IL" dirty="0"/>
          </a:p>
        </p:txBody>
      </p:sp>
      <p:pic>
        <p:nvPicPr>
          <p:cNvPr id="11" name="תמונה 10">
            <a:extLst>
              <a:ext uri="{FF2B5EF4-FFF2-40B4-BE49-F238E27FC236}">
                <a16:creationId xmlns:a16="http://schemas.microsoft.com/office/drawing/2014/main" id="{5735BD27-710A-42C1-8B5F-9AAC0885DA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1806" y="1918983"/>
            <a:ext cx="4487516" cy="4424644"/>
          </a:xfrm>
          <a:prstGeom prst="rect">
            <a:avLst/>
          </a:prstGeom>
        </p:spPr>
      </p:pic>
      <p:sp>
        <p:nvSpPr>
          <p:cNvPr id="12" name="מלבן 11">
            <a:extLst>
              <a:ext uri="{FF2B5EF4-FFF2-40B4-BE49-F238E27FC236}">
                <a16:creationId xmlns:a16="http://schemas.microsoft.com/office/drawing/2014/main" id="{D5E38758-AA76-40DE-A1F3-148A4588F7ED}"/>
              </a:ext>
            </a:extLst>
          </p:cNvPr>
          <p:cNvSpPr/>
          <p:nvPr/>
        </p:nvSpPr>
        <p:spPr>
          <a:xfrm>
            <a:off x="8113223" y="4064922"/>
            <a:ext cx="606828" cy="18041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207910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F23030A-7D42-463A-AA0C-966B656C4AD1}"/>
              </a:ext>
            </a:extLst>
          </p:cNvPr>
          <p:cNvSpPr>
            <a:spLocks noGrp="1"/>
          </p:cNvSpPr>
          <p:nvPr>
            <p:ph type="title"/>
          </p:nvPr>
        </p:nvSpPr>
        <p:spPr/>
        <p:txBody>
          <a:bodyPr/>
          <a:lstStyle/>
          <a:p>
            <a:r>
              <a:rPr lang="en-US" dirty="0"/>
              <a:t>Areas of Interest</a:t>
            </a:r>
            <a:endParaRPr lang="he-IL" dirty="0"/>
          </a:p>
        </p:txBody>
      </p:sp>
      <p:pic>
        <p:nvPicPr>
          <p:cNvPr id="9" name="תמונה 8">
            <a:extLst>
              <a:ext uri="{FF2B5EF4-FFF2-40B4-BE49-F238E27FC236}">
                <a16:creationId xmlns:a16="http://schemas.microsoft.com/office/drawing/2014/main" id="{2FBCA6F8-9883-4974-9BC3-10793BC94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0976" y="2005701"/>
            <a:ext cx="3718737" cy="3666637"/>
          </a:xfrm>
          <a:prstGeom prst="rect">
            <a:avLst/>
          </a:prstGeom>
        </p:spPr>
      </p:pic>
      <p:sp>
        <p:nvSpPr>
          <p:cNvPr id="13" name="מציין מיקום תוכן 12">
            <a:extLst>
              <a:ext uri="{FF2B5EF4-FFF2-40B4-BE49-F238E27FC236}">
                <a16:creationId xmlns:a16="http://schemas.microsoft.com/office/drawing/2014/main" id="{9C3F7428-BF2F-461B-BC16-2CCC838F60F2}"/>
              </a:ext>
            </a:extLst>
          </p:cNvPr>
          <p:cNvSpPr>
            <a:spLocks noGrp="1"/>
          </p:cNvSpPr>
          <p:nvPr>
            <p:ph idx="1"/>
          </p:nvPr>
        </p:nvSpPr>
        <p:spPr>
          <a:xfrm>
            <a:off x="1097280" y="2108201"/>
            <a:ext cx="4379495" cy="3760891"/>
          </a:xfrm>
        </p:spPr>
        <p:txBody>
          <a:bodyPr/>
          <a:lstStyle/>
          <a:p>
            <a:r>
              <a:rPr lang="en-US" dirty="0"/>
              <a:t>Rainier areas get a more accurate prediction, especially for higher precipitation levels.</a:t>
            </a:r>
            <a:endParaRPr lang="he-IL" dirty="0"/>
          </a:p>
        </p:txBody>
      </p:sp>
      <p:sp>
        <p:nvSpPr>
          <p:cNvPr id="17" name="מלבן 16">
            <a:extLst>
              <a:ext uri="{FF2B5EF4-FFF2-40B4-BE49-F238E27FC236}">
                <a16:creationId xmlns:a16="http://schemas.microsoft.com/office/drawing/2014/main" id="{3132A8BC-8E4D-44E7-AC67-C48A7797D9A5}"/>
              </a:ext>
            </a:extLst>
          </p:cNvPr>
          <p:cNvSpPr/>
          <p:nvPr/>
        </p:nvSpPr>
        <p:spPr>
          <a:xfrm>
            <a:off x="9554272" y="3773978"/>
            <a:ext cx="993526" cy="15129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8" name="מציין מיקום תוכן 4">
            <a:extLst>
              <a:ext uri="{FF2B5EF4-FFF2-40B4-BE49-F238E27FC236}">
                <a16:creationId xmlns:a16="http://schemas.microsoft.com/office/drawing/2014/main" id="{39EBCD97-575D-4AB3-BEFE-1384809B3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2565" y="2005594"/>
            <a:ext cx="3718848" cy="3666744"/>
          </a:xfrm>
          <a:prstGeom prst="rect">
            <a:avLst/>
          </a:prstGeom>
        </p:spPr>
      </p:pic>
      <p:sp>
        <p:nvSpPr>
          <p:cNvPr id="21" name="מלבן 20">
            <a:extLst>
              <a:ext uri="{FF2B5EF4-FFF2-40B4-BE49-F238E27FC236}">
                <a16:creationId xmlns:a16="http://schemas.microsoft.com/office/drawing/2014/main" id="{C2A0DC46-BDC5-4C45-AE59-ED85F9111C0E}"/>
              </a:ext>
            </a:extLst>
          </p:cNvPr>
          <p:cNvSpPr/>
          <p:nvPr/>
        </p:nvSpPr>
        <p:spPr>
          <a:xfrm>
            <a:off x="5851078" y="3773978"/>
            <a:ext cx="464252" cy="15129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975537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8E5BC87-646A-43E8-92D8-FDBC61C3BFCE}"/>
              </a:ext>
            </a:extLst>
          </p:cNvPr>
          <p:cNvSpPr>
            <a:spLocks noGrp="1"/>
          </p:cNvSpPr>
          <p:nvPr>
            <p:ph type="title"/>
          </p:nvPr>
        </p:nvSpPr>
        <p:spPr/>
        <p:txBody>
          <a:bodyPr/>
          <a:lstStyle/>
          <a:p>
            <a:r>
              <a:rPr lang="en-US" dirty="0" err="1"/>
              <a:t>CAPSnet</a:t>
            </a:r>
            <a:r>
              <a:rPr lang="en-US" dirty="0"/>
              <a:t> Vs. Nearest Neighbors</a:t>
            </a:r>
            <a:endParaRPr lang="he-IL" dirty="0"/>
          </a:p>
        </p:txBody>
      </p:sp>
      <p:pic>
        <p:nvPicPr>
          <p:cNvPr id="7" name="מציין מיקום תוכן 6">
            <a:extLst>
              <a:ext uri="{FF2B5EF4-FFF2-40B4-BE49-F238E27FC236}">
                <a16:creationId xmlns:a16="http://schemas.microsoft.com/office/drawing/2014/main" id="{F7327774-0C04-45C6-BFBA-7392DD23A2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8729" y="1925319"/>
            <a:ext cx="4234996" cy="4175662"/>
          </a:xfrm>
        </p:spPr>
      </p:pic>
      <p:pic>
        <p:nvPicPr>
          <p:cNvPr id="9" name="תמונה 8">
            <a:extLst>
              <a:ext uri="{FF2B5EF4-FFF2-40B4-BE49-F238E27FC236}">
                <a16:creationId xmlns:a16="http://schemas.microsoft.com/office/drawing/2014/main" id="{4ED4E9F0-FEE8-4311-9CA2-A151E6E35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277" y="1925320"/>
            <a:ext cx="4234995" cy="4175661"/>
          </a:xfrm>
          <a:prstGeom prst="rect">
            <a:avLst/>
          </a:prstGeom>
        </p:spPr>
      </p:pic>
    </p:spTree>
    <p:extLst>
      <p:ext uri="{BB962C8B-B14F-4D97-AF65-F5344CB8AC3E}">
        <p14:creationId xmlns:p14="http://schemas.microsoft.com/office/powerpoint/2010/main" val="3255285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Picture 228"/>
          <p:cNvPicPr/>
          <p:nvPr/>
        </p:nvPicPr>
        <p:blipFill>
          <a:blip r:embed="rId2"/>
          <a:stretch/>
        </p:blipFill>
        <p:spPr>
          <a:xfrm>
            <a:off x="-91440" y="91800"/>
            <a:ext cx="9374040" cy="7223400"/>
          </a:xfrm>
          <a:prstGeom prst="rect">
            <a:avLst/>
          </a:prstGeom>
          <a:ln>
            <a:noFill/>
          </a:ln>
        </p:spPr>
      </p:pic>
      <p:sp>
        <p:nvSpPr>
          <p:cNvPr id="230" name="CustomShape 1"/>
          <p:cNvSpPr/>
          <p:nvPr/>
        </p:nvSpPr>
        <p:spPr>
          <a:xfrm>
            <a:off x="4297680" y="1828800"/>
            <a:ext cx="2194560" cy="1828800"/>
          </a:xfrm>
          <a:prstGeom prst="rect">
            <a:avLst/>
          </a:prstGeom>
          <a:noFill/>
          <a:ln w="36720">
            <a:solidFill>
              <a:srgbClr val="FF0000"/>
            </a:solidFill>
            <a:round/>
          </a:ln>
        </p:spPr>
        <p:style>
          <a:lnRef idx="0">
            <a:scrgbClr r="0" g="0" b="0"/>
          </a:lnRef>
          <a:fillRef idx="0">
            <a:scrgbClr r="0" g="0" b="0"/>
          </a:fillRef>
          <a:effectRef idx="0">
            <a:scrgbClr r="0" g="0" b="0"/>
          </a:effectRef>
          <a:fontRef idx="minor"/>
        </p:style>
      </p:sp>
      <p:sp>
        <p:nvSpPr>
          <p:cNvPr id="231" name="CustomShape 2"/>
          <p:cNvSpPr/>
          <p:nvPr/>
        </p:nvSpPr>
        <p:spPr>
          <a:xfrm>
            <a:off x="6035040" y="640080"/>
            <a:ext cx="2103120" cy="1645920"/>
          </a:xfrm>
          <a:prstGeom prst="rect">
            <a:avLst/>
          </a:prstGeom>
          <a:noFill/>
          <a:ln w="36720">
            <a:solidFill>
              <a:srgbClr val="3465A4"/>
            </a:solidFill>
            <a:round/>
          </a:ln>
        </p:spPr>
        <p:style>
          <a:lnRef idx="0">
            <a:scrgbClr r="0" g="0" b="0"/>
          </a:lnRef>
          <a:fillRef idx="0">
            <a:scrgbClr r="0" g="0" b="0"/>
          </a:fillRef>
          <a:effectRef idx="0">
            <a:scrgbClr r="0" g="0" b="0"/>
          </a:effectRef>
          <a:fontRef idx="minor"/>
        </p:style>
      </p:sp>
      <p:sp>
        <p:nvSpPr>
          <p:cNvPr id="232" name="CustomShape 3"/>
          <p:cNvSpPr/>
          <p:nvPr/>
        </p:nvSpPr>
        <p:spPr>
          <a:xfrm>
            <a:off x="4663440" y="3566160"/>
            <a:ext cx="1554480" cy="1005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r>
              <a:rPr lang="en" sz="1800" b="1" strike="noStrike" spc="-1">
                <a:solidFill>
                  <a:srgbClr val="000000"/>
                </a:solidFill>
                <a:latin typeface="Arial"/>
              </a:rPr>
              <a:t>What we want </a:t>
            </a:r>
            <a:endParaRPr lang="en" sz="1800" b="0" strike="noStrike" spc="-1">
              <a:solidFill>
                <a:srgbClr val="000000"/>
              </a:solidFill>
              <a:latin typeface="Arial"/>
            </a:endParaRPr>
          </a:p>
          <a:p>
            <a:pPr algn="ctr"/>
            <a:r>
              <a:rPr lang="en" sz="1800" b="1" strike="noStrike" spc="-1">
                <a:solidFill>
                  <a:srgbClr val="000000"/>
                </a:solidFill>
                <a:latin typeface="Arial"/>
              </a:rPr>
              <a:t>to predict</a:t>
            </a:r>
            <a:endParaRPr lang="en" sz="1800" b="0" strike="noStrike" spc="-1">
              <a:solidFill>
                <a:srgbClr val="000000"/>
              </a:solidFill>
              <a:latin typeface="Arial"/>
            </a:endParaRPr>
          </a:p>
        </p:txBody>
      </p:sp>
      <p:sp>
        <p:nvSpPr>
          <p:cNvPr id="233" name="CustomShape 4"/>
          <p:cNvSpPr/>
          <p:nvPr/>
        </p:nvSpPr>
        <p:spPr>
          <a:xfrm>
            <a:off x="6583680" y="2103120"/>
            <a:ext cx="1554480" cy="1005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r>
              <a:rPr lang="en" sz="1800" b="1" strike="noStrike" spc="-1">
                <a:solidFill>
                  <a:srgbClr val="000000"/>
                </a:solidFill>
                <a:latin typeface="Arial"/>
              </a:rPr>
              <a:t>What we can </a:t>
            </a:r>
            <a:endParaRPr lang="en" sz="1800" b="0" strike="noStrike" spc="-1">
              <a:solidFill>
                <a:srgbClr val="000000"/>
              </a:solidFill>
              <a:latin typeface="Arial"/>
            </a:endParaRPr>
          </a:p>
          <a:p>
            <a:pPr algn="ctr"/>
            <a:r>
              <a:rPr lang="en" sz="1800" b="1" strike="noStrike" spc="-1">
                <a:solidFill>
                  <a:srgbClr val="000000"/>
                </a:solidFill>
                <a:latin typeface="Arial"/>
              </a:rPr>
              <a:t>simulate</a:t>
            </a:r>
            <a:endParaRPr lang="en" sz="1800" b="0" strike="noStrike" spc="-1">
              <a:solidFill>
                <a:srgbClr val="000000"/>
              </a:solidFill>
              <a:latin typeface="Arial"/>
            </a:endParaRPr>
          </a:p>
        </p:txBody>
      </p:sp>
      <p:cxnSp>
        <p:nvCxnSpPr>
          <p:cNvPr id="234" name="Line 5"/>
          <p:cNvCxnSpPr/>
          <p:nvPr/>
        </p:nvCxnSpPr>
        <p:spPr>
          <a:xfrm>
            <a:off x="0" y="0"/>
            <a:ext cx="360" cy="360"/>
          </a:xfrm>
          <a:prstGeom prst="line">
            <a:avLst/>
          </a:prstGeom>
          <a:ln>
            <a:solidFill>
              <a:srgbClr val="3465A4"/>
            </a:solidFill>
            <a:tailEnd type="triangle" w="med" len="med"/>
          </a:ln>
        </p:spPr>
      </p:cxnSp>
      <p:sp>
        <p:nvSpPr>
          <p:cNvPr id="235" name="Freeform 6"/>
          <p:cNvSpPr/>
          <p:nvPr/>
        </p:nvSpPr>
        <p:spPr>
          <a:xfrm>
            <a:off x="4663440" y="5394960"/>
            <a:ext cx="1920600" cy="274680"/>
          </a:xfrm>
          <a:custGeom>
            <a:avLst/>
            <a:gdLst/>
            <a:ahLst/>
            <a:cxnLst/>
            <a:rect l="0" t="0" r="r" b="b"/>
            <a:pathLst>
              <a:path w="5335" h="763">
                <a:moveTo>
                  <a:pt x="0" y="762"/>
                </a:moveTo>
                <a:lnTo>
                  <a:pt x="0" y="0"/>
                </a:lnTo>
                <a:lnTo>
                  <a:pt x="5334" y="0"/>
                </a:lnTo>
                <a:lnTo>
                  <a:pt x="5334" y="762"/>
                </a:lnTo>
              </a:path>
            </a:pathLst>
          </a:custGeom>
          <a:ln w="73080">
            <a:solidFill>
              <a:srgbClr val="127622"/>
            </a:solidFill>
            <a:round/>
          </a:ln>
        </p:spPr>
      </p:sp>
      <p:sp>
        <p:nvSpPr>
          <p:cNvPr id="236" name="CustomShape 7"/>
          <p:cNvSpPr/>
          <p:nvPr/>
        </p:nvSpPr>
        <p:spPr>
          <a:xfrm>
            <a:off x="4846320" y="4663440"/>
            <a:ext cx="1554480" cy="1005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r>
              <a:rPr lang="en" sz="1800" b="1" strike="noStrike" spc="-1">
                <a:solidFill>
                  <a:srgbClr val="000000"/>
                </a:solidFill>
                <a:latin typeface="Arial"/>
              </a:rPr>
              <a:t>The subgrid problem</a:t>
            </a:r>
            <a:endParaRPr lang="en" sz="1800" b="0" strike="noStrike" spc="-1">
              <a:solidFill>
                <a:srgbClr val="000000"/>
              </a:solidFill>
              <a:latin typeface="Arial"/>
            </a:endParaRPr>
          </a:p>
        </p:txBody>
      </p:sp>
      <p:sp>
        <p:nvSpPr>
          <p:cNvPr id="237" name="CustomShape 8"/>
          <p:cNvSpPr/>
          <p:nvPr/>
        </p:nvSpPr>
        <p:spPr>
          <a:xfrm>
            <a:off x="2103120" y="-274320"/>
            <a:ext cx="1554480" cy="1005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r>
              <a:rPr lang="en" sz="1500" b="0" strike="noStrike" spc="-1">
                <a:solidFill>
                  <a:srgbClr val="000000"/>
                </a:solidFill>
                <a:latin typeface="Arial"/>
              </a:rPr>
              <a:t>Blumberg and Bruno, 2018</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1881B8-3F6F-4EBE-B445-126A3853842A}"/>
              </a:ext>
            </a:extLst>
          </p:cNvPr>
          <p:cNvSpPr>
            <a:spLocks noGrp="1"/>
          </p:cNvSpPr>
          <p:nvPr>
            <p:ph type="title"/>
          </p:nvPr>
        </p:nvSpPr>
        <p:spPr/>
        <p:txBody>
          <a:bodyPr/>
          <a:lstStyle/>
          <a:p>
            <a:r>
              <a:rPr lang="en-US" dirty="0"/>
              <a:t>Random Draw</a:t>
            </a:r>
            <a:endParaRPr lang="he-IL" dirty="0"/>
          </a:p>
        </p:txBody>
      </p:sp>
      <p:pic>
        <p:nvPicPr>
          <p:cNvPr id="4" name="מציין מיקום תוכן 3">
            <a:extLst>
              <a:ext uri="{FF2B5EF4-FFF2-40B4-BE49-F238E27FC236}">
                <a16:creationId xmlns:a16="http://schemas.microsoft.com/office/drawing/2014/main" id="{FECE769C-D786-4149-BD50-68E20C6407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40233" y="1950832"/>
            <a:ext cx="4538114" cy="4474534"/>
          </a:xfrm>
          <a:prstGeom prst="rect">
            <a:avLst/>
          </a:prstGeom>
        </p:spPr>
      </p:pic>
    </p:spTree>
    <p:extLst>
      <p:ext uri="{BB962C8B-B14F-4D97-AF65-F5344CB8AC3E}">
        <p14:creationId xmlns:p14="http://schemas.microsoft.com/office/powerpoint/2010/main" val="628625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B9C59A6-4105-44D4-80D7-5A112A57DE8F}"/>
              </a:ext>
            </a:extLst>
          </p:cNvPr>
          <p:cNvSpPr>
            <a:spLocks noGrp="1"/>
          </p:cNvSpPr>
          <p:nvPr>
            <p:ph type="title"/>
          </p:nvPr>
        </p:nvSpPr>
        <p:spPr/>
        <p:txBody>
          <a:bodyPr/>
          <a:lstStyle/>
          <a:p>
            <a:r>
              <a:rPr lang="en-US" dirty="0"/>
              <a:t>Conclusions</a:t>
            </a:r>
            <a:endParaRPr lang="he-IL" dirty="0"/>
          </a:p>
        </p:txBody>
      </p:sp>
      <p:sp>
        <p:nvSpPr>
          <p:cNvPr id="3" name="מציין מיקום תוכן 2">
            <a:extLst>
              <a:ext uri="{FF2B5EF4-FFF2-40B4-BE49-F238E27FC236}">
                <a16:creationId xmlns:a16="http://schemas.microsoft.com/office/drawing/2014/main" id="{64839358-AC5D-4A48-BD21-2432FACEC1E2}"/>
              </a:ext>
            </a:extLst>
          </p:cNvPr>
          <p:cNvSpPr>
            <a:spLocks noGrp="1"/>
          </p:cNvSpPr>
          <p:nvPr>
            <p:ph idx="1"/>
          </p:nvPr>
        </p:nvSpPr>
        <p:spPr/>
        <p:txBody>
          <a:bodyPr/>
          <a:lstStyle/>
          <a:p>
            <a:r>
              <a:rPr lang="en-US" dirty="0"/>
              <a:t>Possible improvements:</a:t>
            </a:r>
          </a:p>
          <a:p>
            <a:r>
              <a:rPr lang="en-US" dirty="0"/>
              <a:t>- Adding the topography of the relevant area.</a:t>
            </a:r>
          </a:p>
          <a:p>
            <a:r>
              <a:rPr lang="en-US" dirty="0"/>
              <a:t>- Forecasting vs. nowcasting</a:t>
            </a:r>
          </a:p>
          <a:p>
            <a:r>
              <a:rPr lang="en-US" dirty="0"/>
              <a:t>- Areas with more precipitation</a:t>
            </a:r>
            <a:endParaRPr lang="he-IL" dirty="0"/>
          </a:p>
        </p:txBody>
      </p:sp>
      <p:pic>
        <p:nvPicPr>
          <p:cNvPr id="2050" name="Picture 2" descr="Israel elevation map - Map of israel elevation (Western Asia - Asia)">
            <a:extLst>
              <a:ext uri="{FF2B5EF4-FFF2-40B4-BE49-F238E27FC236}">
                <a16:creationId xmlns:a16="http://schemas.microsoft.com/office/drawing/2014/main" id="{EC8385FA-1FB6-491B-825F-D5EE5AFDA3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560" r="29244"/>
          <a:stretch/>
        </p:blipFill>
        <p:spPr bwMode="auto">
          <a:xfrm>
            <a:off x="7705898" y="2060157"/>
            <a:ext cx="2161310" cy="4170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227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 name="Picture 237"/>
          <p:cNvPicPr/>
          <p:nvPr/>
        </p:nvPicPr>
        <p:blipFill>
          <a:blip r:embed="rId2"/>
          <a:stretch/>
        </p:blipFill>
        <p:spPr>
          <a:xfrm>
            <a:off x="1097280" y="-10800"/>
            <a:ext cx="10058400" cy="5006880"/>
          </a:xfrm>
          <a:prstGeom prst="rect">
            <a:avLst/>
          </a:prstGeom>
          <a:ln>
            <a:noFill/>
          </a:ln>
        </p:spPr>
      </p:pic>
      <p:sp>
        <p:nvSpPr>
          <p:cNvPr id="239" name="CustomShape 1"/>
          <p:cNvSpPr/>
          <p:nvPr/>
        </p:nvSpPr>
        <p:spPr>
          <a:xfrm>
            <a:off x="7955280" y="3441600"/>
            <a:ext cx="365760" cy="365760"/>
          </a:xfrm>
          <a:prstGeom prst="ellipse">
            <a:avLst/>
          </a:prstGeom>
          <a:solidFill>
            <a:srgbClr val="FF4000"/>
          </a:solidFill>
          <a:ln w="54720">
            <a:solidFill>
              <a:srgbClr val="FFFFFF"/>
            </a:solidFill>
            <a:round/>
          </a:ln>
        </p:spPr>
        <p:style>
          <a:lnRef idx="0">
            <a:scrgbClr r="0" g="0" b="0"/>
          </a:lnRef>
          <a:fillRef idx="0">
            <a:scrgbClr r="0" g="0" b="0"/>
          </a:fillRef>
          <a:effectRef idx="0">
            <a:scrgbClr r="0" g="0" b="0"/>
          </a:effectRef>
          <a:fontRef idx="minor"/>
        </p:style>
      </p:sp>
      <p:sp>
        <p:nvSpPr>
          <p:cNvPr id="240" name="CustomShape 2"/>
          <p:cNvSpPr/>
          <p:nvPr/>
        </p:nvSpPr>
        <p:spPr>
          <a:xfrm>
            <a:off x="8778240" y="3350160"/>
            <a:ext cx="365760" cy="365760"/>
          </a:xfrm>
          <a:prstGeom prst="ellipse">
            <a:avLst/>
          </a:prstGeom>
          <a:solidFill>
            <a:srgbClr val="FF4000"/>
          </a:solidFill>
          <a:ln w="54720">
            <a:solidFill>
              <a:srgbClr val="FFFFFF"/>
            </a:solidFill>
            <a:round/>
          </a:ln>
        </p:spPr>
        <p:style>
          <a:lnRef idx="0">
            <a:scrgbClr r="0" g="0" b="0"/>
          </a:lnRef>
          <a:fillRef idx="0">
            <a:scrgbClr r="0" g="0" b="0"/>
          </a:fillRef>
          <a:effectRef idx="0">
            <a:scrgbClr r="0" g="0" b="0"/>
          </a:effectRef>
          <a:fontRef idx="minor"/>
        </p:style>
      </p:sp>
      <p:sp>
        <p:nvSpPr>
          <p:cNvPr id="241" name="CustomShape 3"/>
          <p:cNvSpPr/>
          <p:nvPr/>
        </p:nvSpPr>
        <p:spPr>
          <a:xfrm>
            <a:off x="8595360" y="3898800"/>
            <a:ext cx="365760" cy="365760"/>
          </a:xfrm>
          <a:prstGeom prst="ellipse">
            <a:avLst/>
          </a:prstGeom>
          <a:solidFill>
            <a:srgbClr val="FF4000"/>
          </a:solidFill>
          <a:ln w="54720">
            <a:solidFill>
              <a:srgbClr val="FFFFFF"/>
            </a:solidFill>
            <a:round/>
          </a:ln>
        </p:spPr>
        <p:style>
          <a:lnRef idx="0">
            <a:scrgbClr r="0" g="0" b="0"/>
          </a:lnRef>
          <a:fillRef idx="0">
            <a:scrgbClr r="0" g="0" b="0"/>
          </a:fillRef>
          <a:effectRef idx="0">
            <a:scrgbClr r="0" g="0" b="0"/>
          </a:effectRef>
          <a:fontRef idx="minor"/>
        </p:style>
      </p:sp>
      <p:pic>
        <p:nvPicPr>
          <p:cNvPr id="242" name="Picture 241"/>
          <p:cNvPicPr/>
          <p:nvPr/>
        </p:nvPicPr>
        <p:blipFill>
          <a:blip r:embed="rId3"/>
          <a:stretch/>
        </p:blipFill>
        <p:spPr>
          <a:xfrm>
            <a:off x="9959400" y="3258720"/>
            <a:ext cx="1927800" cy="2468880"/>
          </a:xfrm>
          <a:prstGeom prst="rect">
            <a:avLst/>
          </a:prstGeom>
          <a:ln w="36720">
            <a:solidFill>
              <a:srgbClr val="FF4000"/>
            </a:solidFill>
            <a:round/>
          </a:ln>
        </p:spPr>
      </p:pic>
      <p:cxnSp>
        <p:nvCxnSpPr>
          <p:cNvPr id="243" name="Line 4"/>
          <p:cNvCxnSpPr/>
          <p:nvPr/>
        </p:nvCxnSpPr>
        <p:spPr>
          <a:xfrm>
            <a:off x="0" y="0"/>
            <a:ext cx="360" cy="360"/>
          </a:xfrm>
          <a:prstGeom prst="line">
            <a:avLst/>
          </a:prstGeom>
          <a:ln w="54720">
            <a:solidFill>
              <a:srgbClr val="FF4000"/>
            </a:solidFill>
            <a:round/>
            <a:tailEnd type="triangle" w="med" len="med"/>
          </a:ln>
        </p:spPr>
      </p:cxnSp>
      <p:cxnSp>
        <p:nvCxnSpPr>
          <p:cNvPr id="244" name="Line 5"/>
          <p:cNvCxnSpPr/>
          <p:nvPr/>
        </p:nvCxnSpPr>
        <p:spPr>
          <a:xfrm>
            <a:off x="0" y="0"/>
            <a:ext cx="360" cy="360"/>
          </a:xfrm>
          <a:prstGeom prst="line">
            <a:avLst/>
          </a:prstGeom>
          <a:ln w="54720">
            <a:solidFill>
              <a:srgbClr val="FF4000"/>
            </a:solidFill>
            <a:round/>
            <a:tailEnd type="triangle" w="med" len="med"/>
          </a:ln>
        </p:spPr>
      </p:cxnSp>
      <p:cxnSp>
        <p:nvCxnSpPr>
          <p:cNvPr id="245" name="Line 6"/>
          <p:cNvCxnSpPr/>
          <p:nvPr/>
        </p:nvCxnSpPr>
        <p:spPr>
          <a:xfrm>
            <a:off x="0" y="0"/>
            <a:ext cx="360" cy="360"/>
          </a:xfrm>
          <a:prstGeom prst="line">
            <a:avLst/>
          </a:prstGeom>
          <a:ln w="54720">
            <a:solidFill>
              <a:srgbClr val="FF4000"/>
            </a:solidFill>
            <a:round/>
            <a:tailEnd type="triangle" w="med" len="med"/>
          </a:ln>
        </p:spPr>
      </p:cxnSp>
      <p:sp>
        <p:nvSpPr>
          <p:cNvPr id="246" name="TextShape 7"/>
          <p:cNvSpPr txBox="1"/>
          <p:nvPr/>
        </p:nvSpPr>
        <p:spPr>
          <a:xfrm>
            <a:off x="1920240" y="5085360"/>
            <a:ext cx="3749040" cy="1197360"/>
          </a:xfrm>
          <a:prstGeom prst="rect">
            <a:avLst/>
          </a:prstGeom>
          <a:noFill/>
          <a:ln>
            <a:noFill/>
          </a:ln>
        </p:spPr>
        <p:txBody>
          <a:bodyPr lIns="90000" tIns="45000" rIns="90000" bIns="45000">
            <a:noAutofit/>
          </a:bodyPr>
          <a:lstStyle/>
          <a:p>
            <a:r>
              <a:rPr lang="en" sz="2600" b="1" strike="noStrike" spc="-1">
                <a:solidFill>
                  <a:srgbClr val="000000"/>
                </a:solidFill>
                <a:latin typeface="Arial"/>
              </a:rPr>
              <a:t>Smooth interpolated maps of 100*100 km resolution</a:t>
            </a:r>
          </a:p>
        </p:txBody>
      </p:sp>
      <p:sp>
        <p:nvSpPr>
          <p:cNvPr id="247" name="TextShape 8"/>
          <p:cNvSpPr txBox="1"/>
          <p:nvPr/>
        </p:nvSpPr>
        <p:spPr>
          <a:xfrm>
            <a:off x="6675120" y="4996080"/>
            <a:ext cx="3200400" cy="1449720"/>
          </a:xfrm>
          <a:prstGeom prst="rect">
            <a:avLst/>
          </a:prstGeom>
          <a:noFill/>
          <a:ln>
            <a:noFill/>
          </a:ln>
        </p:spPr>
        <p:txBody>
          <a:bodyPr lIns="90000" tIns="45000" rIns="90000" bIns="45000">
            <a:noAutofit/>
          </a:bodyPr>
          <a:lstStyle/>
          <a:p>
            <a:r>
              <a:rPr lang="en" sz="2400" b="1" strike="noStrike" spc="-1">
                <a:solidFill>
                  <a:srgbClr val="000000"/>
                </a:solidFill>
                <a:latin typeface="Arial"/>
              </a:rPr>
              <a:t>Rain measurements which are discrete </a:t>
            </a:r>
          </a:p>
          <a:p>
            <a:r>
              <a:rPr lang="en" sz="2400" b="1" strike="noStrike" spc="-1">
                <a:solidFill>
                  <a:srgbClr val="000000"/>
                </a:solidFill>
                <a:latin typeface="Arial"/>
              </a:rPr>
              <a:t>in space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 name="Picture 247"/>
          <p:cNvPicPr/>
          <p:nvPr/>
        </p:nvPicPr>
        <p:blipFill>
          <a:blip r:embed="rId2">
            <a:alphaModFix amt="50000"/>
          </a:blip>
          <a:stretch/>
        </p:blipFill>
        <p:spPr>
          <a:xfrm>
            <a:off x="1097280" y="-10800"/>
            <a:ext cx="10058400" cy="5006880"/>
          </a:xfrm>
          <a:prstGeom prst="rect">
            <a:avLst/>
          </a:prstGeom>
          <a:ln>
            <a:noFill/>
          </a:ln>
        </p:spPr>
      </p:pic>
      <p:sp>
        <p:nvSpPr>
          <p:cNvPr id="249" name="CustomShape 1"/>
          <p:cNvSpPr/>
          <p:nvPr/>
        </p:nvSpPr>
        <p:spPr>
          <a:xfrm>
            <a:off x="7955280" y="3441600"/>
            <a:ext cx="365760" cy="365760"/>
          </a:xfrm>
          <a:prstGeom prst="ellipse">
            <a:avLst/>
          </a:prstGeom>
          <a:solidFill>
            <a:srgbClr val="FFFFFF">
              <a:alpha val="50000"/>
            </a:srgbClr>
          </a:solidFill>
          <a:ln w="54720">
            <a:solidFill>
              <a:srgbClr val="FFFFFF"/>
            </a:solidFill>
            <a:round/>
          </a:ln>
        </p:spPr>
        <p:style>
          <a:lnRef idx="0">
            <a:scrgbClr r="0" g="0" b="0"/>
          </a:lnRef>
          <a:fillRef idx="0">
            <a:scrgbClr r="0" g="0" b="0"/>
          </a:fillRef>
          <a:effectRef idx="0">
            <a:scrgbClr r="0" g="0" b="0"/>
          </a:effectRef>
          <a:fontRef idx="minor"/>
        </p:style>
      </p:sp>
      <p:sp>
        <p:nvSpPr>
          <p:cNvPr id="250" name="CustomShape 2"/>
          <p:cNvSpPr/>
          <p:nvPr/>
        </p:nvSpPr>
        <p:spPr>
          <a:xfrm>
            <a:off x="8778240" y="3350160"/>
            <a:ext cx="365760" cy="365760"/>
          </a:xfrm>
          <a:prstGeom prst="ellipse">
            <a:avLst/>
          </a:prstGeom>
          <a:solidFill>
            <a:srgbClr val="FFFFFF">
              <a:alpha val="50000"/>
            </a:srgbClr>
          </a:solidFill>
          <a:ln w="54720">
            <a:solidFill>
              <a:srgbClr val="FFFFFF"/>
            </a:solidFill>
            <a:round/>
          </a:ln>
        </p:spPr>
        <p:style>
          <a:lnRef idx="0">
            <a:scrgbClr r="0" g="0" b="0"/>
          </a:lnRef>
          <a:fillRef idx="0">
            <a:scrgbClr r="0" g="0" b="0"/>
          </a:fillRef>
          <a:effectRef idx="0">
            <a:scrgbClr r="0" g="0" b="0"/>
          </a:effectRef>
          <a:fontRef idx="minor"/>
        </p:style>
      </p:sp>
      <p:sp>
        <p:nvSpPr>
          <p:cNvPr id="251" name="CustomShape 3"/>
          <p:cNvSpPr/>
          <p:nvPr/>
        </p:nvSpPr>
        <p:spPr>
          <a:xfrm>
            <a:off x="8595360" y="3898800"/>
            <a:ext cx="365760" cy="365760"/>
          </a:xfrm>
          <a:prstGeom prst="ellipse">
            <a:avLst/>
          </a:prstGeom>
          <a:solidFill>
            <a:srgbClr val="FFFFFF">
              <a:alpha val="50000"/>
            </a:srgbClr>
          </a:solidFill>
          <a:ln w="54720">
            <a:solidFill>
              <a:srgbClr val="FFFFFF"/>
            </a:solidFill>
            <a:round/>
          </a:ln>
        </p:spPr>
        <p:style>
          <a:lnRef idx="0">
            <a:scrgbClr r="0" g="0" b="0"/>
          </a:lnRef>
          <a:fillRef idx="0">
            <a:scrgbClr r="0" g="0" b="0"/>
          </a:fillRef>
          <a:effectRef idx="0">
            <a:scrgbClr r="0" g="0" b="0"/>
          </a:effectRef>
          <a:fontRef idx="minor"/>
        </p:style>
      </p:sp>
      <p:pic>
        <p:nvPicPr>
          <p:cNvPr id="252" name="Picture 251"/>
          <p:cNvPicPr/>
          <p:nvPr/>
        </p:nvPicPr>
        <p:blipFill>
          <a:blip r:embed="rId3">
            <a:alphaModFix amt="50000"/>
          </a:blip>
          <a:stretch/>
        </p:blipFill>
        <p:spPr>
          <a:xfrm>
            <a:off x="9959400" y="3258720"/>
            <a:ext cx="1927800" cy="2468880"/>
          </a:xfrm>
          <a:prstGeom prst="rect">
            <a:avLst/>
          </a:prstGeom>
          <a:ln w="36720">
            <a:solidFill>
              <a:srgbClr val="FF4000"/>
            </a:solidFill>
            <a:round/>
          </a:ln>
        </p:spPr>
      </p:pic>
      <p:cxnSp>
        <p:nvCxnSpPr>
          <p:cNvPr id="253" name="Line 4"/>
          <p:cNvCxnSpPr/>
          <p:nvPr/>
        </p:nvCxnSpPr>
        <p:spPr>
          <a:xfrm>
            <a:off x="0" y="0"/>
            <a:ext cx="360" cy="360"/>
          </a:xfrm>
          <a:prstGeom prst="line">
            <a:avLst/>
          </a:prstGeom>
          <a:ln w="54720">
            <a:solidFill>
              <a:srgbClr val="FF4000"/>
            </a:solidFill>
            <a:round/>
            <a:tailEnd type="triangle" w="med" len="med"/>
          </a:ln>
        </p:spPr>
      </p:cxnSp>
      <p:cxnSp>
        <p:nvCxnSpPr>
          <p:cNvPr id="254" name="Line 5"/>
          <p:cNvCxnSpPr/>
          <p:nvPr/>
        </p:nvCxnSpPr>
        <p:spPr>
          <a:xfrm>
            <a:off x="0" y="0"/>
            <a:ext cx="360" cy="360"/>
          </a:xfrm>
          <a:prstGeom prst="line">
            <a:avLst/>
          </a:prstGeom>
          <a:ln w="54720">
            <a:solidFill>
              <a:srgbClr val="FF4000"/>
            </a:solidFill>
            <a:round/>
            <a:tailEnd type="triangle" w="med" len="med"/>
          </a:ln>
        </p:spPr>
      </p:cxnSp>
      <p:cxnSp>
        <p:nvCxnSpPr>
          <p:cNvPr id="255" name="Line 6"/>
          <p:cNvCxnSpPr/>
          <p:nvPr/>
        </p:nvCxnSpPr>
        <p:spPr>
          <a:xfrm>
            <a:off x="0" y="0"/>
            <a:ext cx="360" cy="360"/>
          </a:xfrm>
          <a:prstGeom prst="line">
            <a:avLst/>
          </a:prstGeom>
          <a:ln w="54720">
            <a:solidFill>
              <a:srgbClr val="FF4000"/>
            </a:solidFill>
            <a:round/>
            <a:tailEnd type="triangle" w="med" len="med"/>
          </a:ln>
        </p:spPr>
      </p:cxnSp>
      <p:sp>
        <p:nvSpPr>
          <p:cNvPr id="256" name="TextShape 7"/>
          <p:cNvSpPr txBox="1"/>
          <p:nvPr/>
        </p:nvSpPr>
        <p:spPr>
          <a:xfrm>
            <a:off x="1920240" y="5085360"/>
            <a:ext cx="3749040" cy="1197360"/>
          </a:xfrm>
          <a:prstGeom prst="rect">
            <a:avLst/>
          </a:prstGeom>
          <a:solidFill>
            <a:srgbClr val="FFFFFF">
              <a:alpha val="50000"/>
            </a:srgbClr>
          </a:solidFill>
          <a:ln>
            <a:noFill/>
          </a:ln>
        </p:spPr>
        <p:txBody>
          <a:bodyPr lIns="90000" tIns="45000" rIns="90000" bIns="45000">
            <a:noAutofit/>
          </a:bodyPr>
          <a:lstStyle/>
          <a:p>
            <a:r>
              <a:rPr lang="en" sz="2600" b="1" strike="noStrike" spc="-1">
                <a:solidFill>
                  <a:srgbClr val="000000"/>
                </a:solidFill>
                <a:latin typeface="Arial"/>
              </a:rPr>
              <a:t>Smooth interpolated maps of 100*100 km resolution</a:t>
            </a:r>
          </a:p>
        </p:txBody>
      </p:sp>
      <p:sp>
        <p:nvSpPr>
          <p:cNvPr id="257" name="TextShape 8"/>
          <p:cNvSpPr txBox="1"/>
          <p:nvPr/>
        </p:nvSpPr>
        <p:spPr>
          <a:xfrm>
            <a:off x="6675120" y="4996080"/>
            <a:ext cx="3200400" cy="1449720"/>
          </a:xfrm>
          <a:prstGeom prst="rect">
            <a:avLst/>
          </a:prstGeom>
          <a:solidFill>
            <a:srgbClr val="FFFFFF">
              <a:alpha val="50000"/>
            </a:srgbClr>
          </a:solidFill>
          <a:ln>
            <a:noFill/>
          </a:ln>
        </p:spPr>
        <p:txBody>
          <a:bodyPr lIns="90000" tIns="45000" rIns="90000" bIns="45000">
            <a:noAutofit/>
          </a:bodyPr>
          <a:lstStyle/>
          <a:p>
            <a:r>
              <a:rPr lang="en" sz="2400" b="1" strike="noStrike" spc="-1">
                <a:solidFill>
                  <a:srgbClr val="000000"/>
                </a:solidFill>
                <a:latin typeface="Arial"/>
              </a:rPr>
              <a:t>Rain measurements which are descrete in space</a:t>
            </a:r>
          </a:p>
        </p:txBody>
      </p:sp>
      <p:sp>
        <p:nvSpPr>
          <p:cNvPr id="258" name="CustomShape 9"/>
          <p:cNvSpPr/>
          <p:nvPr/>
        </p:nvSpPr>
        <p:spPr>
          <a:xfrm>
            <a:off x="548640" y="0"/>
            <a:ext cx="11521440" cy="6400800"/>
          </a:xfrm>
          <a:prstGeom prst="rect">
            <a:avLst/>
          </a:prstGeom>
          <a:solidFill>
            <a:srgbClr val="FFFFFF">
              <a:alpha val="70000"/>
            </a:srgbClr>
          </a:solidFill>
          <a:ln>
            <a:noFill/>
          </a:ln>
        </p:spPr>
        <p:style>
          <a:lnRef idx="0">
            <a:scrgbClr r="0" g="0" b="0"/>
          </a:lnRef>
          <a:fillRef idx="0">
            <a:scrgbClr r="0" g="0" b="0"/>
          </a:fillRef>
          <a:effectRef idx="0">
            <a:scrgbClr r="0" g="0" b="0"/>
          </a:effectRef>
          <a:fontRef idx="minor"/>
        </p:style>
      </p:sp>
      <p:sp>
        <p:nvSpPr>
          <p:cNvPr id="259" name="CustomShape 10"/>
          <p:cNvSpPr/>
          <p:nvPr/>
        </p:nvSpPr>
        <p:spPr>
          <a:xfrm>
            <a:off x="1737360" y="1645920"/>
            <a:ext cx="9326880" cy="2377440"/>
          </a:xfrm>
          <a:prstGeom prst="rect">
            <a:avLst/>
          </a:prstGeom>
          <a:solidFill>
            <a:srgbClr val="FFFFFF"/>
          </a:solidFill>
          <a:ln w="91440">
            <a:solidFill>
              <a:srgbClr val="B4C7DC"/>
            </a:solidFill>
            <a:round/>
          </a:ln>
          <a:effectLst>
            <a:outerShdw dist="103350" dir="2700000">
              <a:srgbClr val="808080"/>
            </a:outerShdw>
          </a:effectLst>
        </p:spPr>
        <p:style>
          <a:lnRef idx="0">
            <a:scrgbClr r="0" g="0" b="0"/>
          </a:lnRef>
          <a:fillRef idx="0">
            <a:scrgbClr r="0" g="0" b="0"/>
          </a:fillRef>
          <a:effectRef idx="0">
            <a:scrgbClr r="0" g="0" b="0"/>
          </a:effectRef>
          <a:fontRef idx="minor"/>
        </p:style>
        <p:txBody>
          <a:bodyPr lIns="135720" tIns="90720" rIns="135720" bIns="90720" anchor="ctr">
            <a:noAutofit/>
          </a:bodyPr>
          <a:lstStyle/>
          <a:p>
            <a:pPr algn="ctr"/>
            <a:r>
              <a:rPr lang="en" sz="3600" b="1" strike="noStrike" spc="-1">
                <a:solidFill>
                  <a:srgbClr val="000000"/>
                </a:solidFill>
                <a:latin typeface="Arial"/>
              </a:rPr>
              <a:t>For a given smooth map, when no direct measurement is available, can we deduce what the local rain will be?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CustomShape 1"/>
          <p:cNvSpPr/>
          <p:nvPr/>
        </p:nvSpPr>
        <p:spPr>
          <a:xfrm>
            <a:off x="1440" y="0"/>
            <a:ext cx="121917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61" name="TextShape 2"/>
          <p:cNvSpPr txBox="1"/>
          <p:nvPr/>
        </p:nvSpPr>
        <p:spPr>
          <a:xfrm>
            <a:off x="1097280" y="758880"/>
            <a:ext cx="10058040" cy="3891960"/>
          </a:xfrm>
          <a:prstGeom prst="rect">
            <a:avLst/>
          </a:prstGeom>
          <a:noFill/>
          <a:ln>
            <a:noFill/>
          </a:ln>
        </p:spPr>
        <p:txBody>
          <a:bodyPr anchor="ctr">
            <a:normAutofit/>
          </a:bodyPr>
          <a:lstStyle/>
          <a:p>
            <a:pPr algn="ctr">
              <a:lnSpc>
                <a:spcPct val="90000"/>
              </a:lnSpc>
            </a:pPr>
            <a:r>
              <a:rPr lang="en-US" sz="8000" b="0" strike="noStrike" spc="-52">
                <a:solidFill>
                  <a:srgbClr val="262626"/>
                </a:solidFill>
                <a:latin typeface="Bookman Old Style"/>
              </a:rPr>
              <a:t>The Data</a:t>
            </a:r>
          </a:p>
        </p:txBody>
      </p:sp>
      <p:sp>
        <p:nvSpPr>
          <p:cNvPr id="262" name="CustomShape 3"/>
          <p:cNvSpPr/>
          <p:nvPr/>
        </p:nvSpPr>
        <p:spPr>
          <a:xfrm>
            <a:off x="1440" y="4952880"/>
            <a:ext cx="12188520" cy="190476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263" name="TextShape 4"/>
          <p:cNvSpPr txBox="1"/>
          <p:nvPr/>
        </p:nvSpPr>
        <p:spPr>
          <a:xfrm>
            <a:off x="1100160" y="5225400"/>
            <a:ext cx="10058040" cy="1142640"/>
          </a:xfrm>
          <a:prstGeom prst="rect">
            <a:avLst/>
          </a:prstGeom>
          <a:noFill/>
          <a:ln>
            <a:noFill/>
          </a:ln>
        </p:spPr>
        <p:txBody>
          <a:bodyPr>
            <a:normAutofit/>
          </a:bodyPr>
          <a:lstStyle/>
          <a:p>
            <a:pPr algn="ctr"/>
            <a:endParaRPr lang="en" sz="32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ustomShape 1"/>
          <p:cNvSpPr/>
          <p:nvPr/>
        </p:nvSpPr>
        <p:spPr>
          <a:xfrm>
            <a:off x="822960" y="1280160"/>
            <a:ext cx="10698480" cy="1097280"/>
          </a:xfrm>
          <a:prstGeom prst="rect">
            <a:avLst/>
          </a:prstGeom>
          <a:solidFill>
            <a:srgbClr val="FFFFFF"/>
          </a:solidFill>
          <a:ln>
            <a:noFill/>
          </a:ln>
        </p:spPr>
        <p:style>
          <a:lnRef idx="0">
            <a:scrgbClr r="0" g="0" b="0"/>
          </a:lnRef>
          <a:fillRef idx="0">
            <a:scrgbClr r="0" g="0" b="0"/>
          </a:fillRef>
          <a:effectRef idx="0">
            <a:scrgbClr r="0" g="0" b="0"/>
          </a:effectRef>
          <a:fontRef idx="minor"/>
        </p:style>
      </p:sp>
      <p:grpSp>
        <p:nvGrpSpPr>
          <p:cNvPr id="265" name="Group 2"/>
          <p:cNvGrpSpPr/>
          <p:nvPr/>
        </p:nvGrpSpPr>
        <p:grpSpPr>
          <a:xfrm>
            <a:off x="730440" y="1560240"/>
            <a:ext cx="3109680" cy="3288960"/>
            <a:chOff x="730440" y="1560240"/>
            <a:chExt cx="3109680" cy="3288960"/>
          </a:xfrm>
        </p:grpSpPr>
        <p:pic>
          <p:nvPicPr>
            <p:cNvPr id="266" name="Picture 265"/>
            <p:cNvPicPr/>
            <p:nvPr/>
          </p:nvPicPr>
          <p:blipFill>
            <a:blip r:embed="rId2"/>
            <a:srcRect l="31993" r="30666" b="54665"/>
            <a:stretch/>
          </p:blipFill>
          <p:spPr>
            <a:xfrm>
              <a:off x="1535040" y="3087720"/>
              <a:ext cx="1373400" cy="1761480"/>
            </a:xfrm>
            <a:prstGeom prst="rect">
              <a:avLst/>
            </a:prstGeom>
            <a:ln>
              <a:noFill/>
            </a:ln>
          </p:spPr>
        </p:pic>
        <p:graphicFrame>
          <p:nvGraphicFramePr>
            <p:cNvPr id="267" name="Table 3"/>
            <p:cNvGraphicFramePr/>
            <p:nvPr/>
          </p:nvGraphicFramePr>
          <p:xfrm>
            <a:off x="730440" y="2044080"/>
            <a:ext cx="2651400" cy="2804040"/>
          </p:xfrm>
          <a:graphic>
            <a:graphicData uri="http://schemas.openxmlformats.org/drawingml/2006/table">
              <a:tbl>
                <a:tblPr/>
                <a:tblGrid>
                  <a:gridCol w="530640">
                    <a:extLst>
                      <a:ext uri="{9D8B030D-6E8A-4147-A177-3AD203B41FA5}">
                        <a16:colId xmlns:a16="http://schemas.microsoft.com/office/drawing/2014/main" val="20000"/>
                      </a:ext>
                    </a:extLst>
                  </a:gridCol>
                  <a:gridCol w="530640">
                    <a:extLst>
                      <a:ext uri="{9D8B030D-6E8A-4147-A177-3AD203B41FA5}">
                        <a16:colId xmlns:a16="http://schemas.microsoft.com/office/drawing/2014/main" val="20001"/>
                      </a:ext>
                    </a:extLst>
                  </a:gridCol>
                  <a:gridCol w="530640">
                    <a:extLst>
                      <a:ext uri="{9D8B030D-6E8A-4147-A177-3AD203B41FA5}">
                        <a16:colId xmlns:a16="http://schemas.microsoft.com/office/drawing/2014/main" val="20002"/>
                      </a:ext>
                    </a:extLst>
                  </a:gridCol>
                  <a:gridCol w="530640">
                    <a:extLst>
                      <a:ext uri="{9D8B030D-6E8A-4147-A177-3AD203B41FA5}">
                        <a16:colId xmlns:a16="http://schemas.microsoft.com/office/drawing/2014/main" val="20003"/>
                      </a:ext>
                    </a:extLst>
                  </a:gridCol>
                  <a:gridCol w="528840">
                    <a:extLst>
                      <a:ext uri="{9D8B030D-6E8A-4147-A177-3AD203B41FA5}">
                        <a16:colId xmlns:a16="http://schemas.microsoft.com/office/drawing/2014/main" val="20004"/>
                      </a:ext>
                    </a:extLst>
                  </a:gridCol>
                </a:tblGrid>
                <a:tr h="560520">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extLst>
                    <a:ext uri="{0D108BD9-81ED-4DB2-BD59-A6C34878D82A}">
                      <a16:rowId xmlns:a16="http://schemas.microsoft.com/office/drawing/2014/main" val="10000"/>
                    </a:ext>
                  </a:extLst>
                </a:tr>
                <a:tr h="560520">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extLst>
                    <a:ext uri="{0D108BD9-81ED-4DB2-BD59-A6C34878D82A}">
                      <a16:rowId xmlns:a16="http://schemas.microsoft.com/office/drawing/2014/main" val="10001"/>
                    </a:ext>
                  </a:extLst>
                </a:tr>
                <a:tr h="560520">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extLst>
                    <a:ext uri="{0D108BD9-81ED-4DB2-BD59-A6C34878D82A}">
                      <a16:rowId xmlns:a16="http://schemas.microsoft.com/office/drawing/2014/main" val="10002"/>
                    </a:ext>
                  </a:extLst>
                </a:tr>
                <a:tr h="560520">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extLst>
                    <a:ext uri="{0D108BD9-81ED-4DB2-BD59-A6C34878D82A}">
                      <a16:rowId xmlns:a16="http://schemas.microsoft.com/office/drawing/2014/main" val="10003"/>
                    </a:ext>
                  </a:extLst>
                </a:tr>
                <a:tr h="561960">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extLst>
                    <a:ext uri="{0D108BD9-81ED-4DB2-BD59-A6C34878D82A}">
                      <a16:rowId xmlns:a16="http://schemas.microsoft.com/office/drawing/2014/main" val="10004"/>
                    </a:ext>
                  </a:extLst>
                </a:tr>
              </a:tbl>
            </a:graphicData>
          </a:graphic>
        </p:graphicFrame>
        <p:pic>
          <p:nvPicPr>
            <p:cNvPr id="268" name="Picture 267"/>
            <p:cNvPicPr/>
            <p:nvPr/>
          </p:nvPicPr>
          <p:blipFill>
            <a:blip r:embed="rId2"/>
            <a:srcRect l="31993" r="30666" b="54665"/>
            <a:stretch/>
          </p:blipFill>
          <p:spPr>
            <a:xfrm>
              <a:off x="1535400" y="3087360"/>
              <a:ext cx="1373400" cy="1761480"/>
            </a:xfrm>
            <a:prstGeom prst="rect">
              <a:avLst/>
            </a:prstGeom>
            <a:ln>
              <a:noFill/>
            </a:ln>
          </p:spPr>
        </p:pic>
        <p:graphicFrame>
          <p:nvGraphicFramePr>
            <p:cNvPr id="269" name="Table 4"/>
            <p:cNvGraphicFramePr/>
            <p:nvPr/>
          </p:nvGraphicFramePr>
          <p:xfrm>
            <a:off x="730800" y="2043720"/>
            <a:ext cx="2651400" cy="2804040"/>
          </p:xfrm>
          <a:graphic>
            <a:graphicData uri="http://schemas.openxmlformats.org/drawingml/2006/table">
              <a:tbl>
                <a:tblPr/>
                <a:tblGrid>
                  <a:gridCol w="530640">
                    <a:extLst>
                      <a:ext uri="{9D8B030D-6E8A-4147-A177-3AD203B41FA5}">
                        <a16:colId xmlns:a16="http://schemas.microsoft.com/office/drawing/2014/main" val="20000"/>
                      </a:ext>
                    </a:extLst>
                  </a:gridCol>
                  <a:gridCol w="530640">
                    <a:extLst>
                      <a:ext uri="{9D8B030D-6E8A-4147-A177-3AD203B41FA5}">
                        <a16:colId xmlns:a16="http://schemas.microsoft.com/office/drawing/2014/main" val="20001"/>
                      </a:ext>
                    </a:extLst>
                  </a:gridCol>
                  <a:gridCol w="530640">
                    <a:extLst>
                      <a:ext uri="{9D8B030D-6E8A-4147-A177-3AD203B41FA5}">
                        <a16:colId xmlns:a16="http://schemas.microsoft.com/office/drawing/2014/main" val="20002"/>
                      </a:ext>
                    </a:extLst>
                  </a:gridCol>
                  <a:gridCol w="530640">
                    <a:extLst>
                      <a:ext uri="{9D8B030D-6E8A-4147-A177-3AD203B41FA5}">
                        <a16:colId xmlns:a16="http://schemas.microsoft.com/office/drawing/2014/main" val="20003"/>
                      </a:ext>
                    </a:extLst>
                  </a:gridCol>
                  <a:gridCol w="528840">
                    <a:extLst>
                      <a:ext uri="{9D8B030D-6E8A-4147-A177-3AD203B41FA5}">
                        <a16:colId xmlns:a16="http://schemas.microsoft.com/office/drawing/2014/main" val="20004"/>
                      </a:ext>
                    </a:extLst>
                  </a:gridCol>
                </a:tblGrid>
                <a:tr h="560520">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extLst>
                    <a:ext uri="{0D108BD9-81ED-4DB2-BD59-A6C34878D82A}">
                      <a16:rowId xmlns:a16="http://schemas.microsoft.com/office/drawing/2014/main" val="10000"/>
                    </a:ext>
                  </a:extLst>
                </a:tr>
                <a:tr h="560520">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extLst>
                    <a:ext uri="{0D108BD9-81ED-4DB2-BD59-A6C34878D82A}">
                      <a16:rowId xmlns:a16="http://schemas.microsoft.com/office/drawing/2014/main" val="10001"/>
                    </a:ext>
                  </a:extLst>
                </a:tr>
                <a:tr h="560520">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extLst>
                    <a:ext uri="{0D108BD9-81ED-4DB2-BD59-A6C34878D82A}">
                      <a16:rowId xmlns:a16="http://schemas.microsoft.com/office/drawing/2014/main" val="10002"/>
                    </a:ext>
                  </a:extLst>
                </a:tr>
                <a:tr h="560520">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extLst>
                    <a:ext uri="{0D108BD9-81ED-4DB2-BD59-A6C34878D82A}">
                      <a16:rowId xmlns:a16="http://schemas.microsoft.com/office/drawing/2014/main" val="10003"/>
                    </a:ext>
                  </a:extLst>
                </a:tr>
                <a:tr h="561960">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tc>
                    <a:txBody>
                      <a:bodyPr/>
                      <a:lstStyle/>
                      <a:p>
                        <a:endParaRPr lang="en-US"/>
                      </a:p>
                    </a:txBody>
                    <a:tcPr marL="90000" marR="90000">
                      <a:lnL w="7920">
                        <a:solidFill>
                          <a:srgbClr val="000000"/>
                        </a:solidFill>
                      </a:lnL>
                      <a:lnR w="7920">
                        <a:solidFill>
                          <a:srgbClr val="000000"/>
                        </a:solidFill>
                      </a:lnR>
                      <a:lnT w="7920">
                        <a:solidFill>
                          <a:srgbClr val="000000"/>
                        </a:solidFill>
                      </a:lnT>
                      <a:lnB w="7920">
                        <a:solidFill>
                          <a:srgbClr val="000000"/>
                        </a:solidFill>
                      </a:lnB>
                      <a:noFill/>
                    </a:tcPr>
                  </a:tc>
                  <a:extLst>
                    <a:ext uri="{0D108BD9-81ED-4DB2-BD59-A6C34878D82A}">
                      <a16:rowId xmlns:a16="http://schemas.microsoft.com/office/drawing/2014/main" val="10004"/>
                    </a:ext>
                  </a:extLst>
                </a:tr>
              </a:tbl>
            </a:graphicData>
          </a:graphic>
        </p:graphicFrame>
        <p:sp>
          <p:nvSpPr>
            <p:cNvPr id="270" name="Freeform 5"/>
            <p:cNvSpPr/>
            <p:nvPr/>
          </p:nvSpPr>
          <p:spPr>
            <a:xfrm>
              <a:off x="882360" y="1884600"/>
              <a:ext cx="2651040" cy="2800080"/>
            </a:xfrm>
            <a:custGeom>
              <a:avLst/>
              <a:gdLst/>
              <a:ahLst/>
              <a:cxnLst/>
              <a:rect l="0" t="0" r="r" b="b"/>
              <a:pathLst>
                <a:path w="7364" h="7778">
                  <a:moveTo>
                    <a:pt x="0" y="457"/>
                  </a:moveTo>
                  <a:lnTo>
                    <a:pt x="0" y="0"/>
                  </a:lnTo>
                  <a:lnTo>
                    <a:pt x="7363" y="0"/>
                  </a:lnTo>
                  <a:lnTo>
                    <a:pt x="7363" y="7777"/>
                  </a:lnTo>
                  <a:lnTo>
                    <a:pt x="6930" y="7777"/>
                  </a:lnTo>
                </a:path>
              </a:pathLst>
            </a:custGeom>
            <a:ln>
              <a:solidFill>
                <a:srgbClr val="000000"/>
              </a:solidFill>
            </a:ln>
          </p:spPr>
        </p:sp>
        <p:sp>
          <p:nvSpPr>
            <p:cNvPr id="271" name="Freeform 6"/>
            <p:cNvSpPr/>
            <p:nvPr/>
          </p:nvSpPr>
          <p:spPr>
            <a:xfrm>
              <a:off x="1035720" y="1722240"/>
              <a:ext cx="2651400" cy="2800440"/>
            </a:xfrm>
            <a:custGeom>
              <a:avLst/>
              <a:gdLst/>
              <a:ahLst/>
              <a:cxnLst/>
              <a:rect l="0" t="0" r="r" b="b"/>
              <a:pathLst>
                <a:path w="7365" h="7779">
                  <a:moveTo>
                    <a:pt x="0" y="458"/>
                  </a:moveTo>
                  <a:lnTo>
                    <a:pt x="0" y="0"/>
                  </a:lnTo>
                  <a:lnTo>
                    <a:pt x="7364" y="0"/>
                  </a:lnTo>
                  <a:lnTo>
                    <a:pt x="7364" y="7778"/>
                  </a:lnTo>
                  <a:lnTo>
                    <a:pt x="6931" y="7778"/>
                  </a:lnTo>
                </a:path>
              </a:pathLst>
            </a:custGeom>
            <a:ln>
              <a:solidFill>
                <a:srgbClr val="000000"/>
              </a:solidFill>
            </a:ln>
          </p:spPr>
        </p:sp>
        <p:sp>
          <p:nvSpPr>
            <p:cNvPr id="272" name="Freeform 7"/>
            <p:cNvSpPr/>
            <p:nvPr/>
          </p:nvSpPr>
          <p:spPr>
            <a:xfrm>
              <a:off x="1189440" y="1560240"/>
              <a:ext cx="2651040" cy="2800440"/>
            </a:xfrm>
            <a:custGeom>
              <a:avLst/>
              <a:gdLst/>
              <a:ahLst/>
              <a:cxnLst/>
              <a:rect l="0" t="0" r="r" b="b"/>
              <a:pathLst>
                <a:path w="7364" h="7779">
                  <a:moveTo>
                    <a:pt x="0" y="458"/>
                  </a:moveTo>
                  <a:lnTo>
                    <a:pt x="0" y="0"/>
                  </a:lnTo>
                  <a:lnTo>
                    <a:pt x="7363" y="0"/>
                  </a:lnTo>
                  <a:lnTo>
                    <a:pt x="7363" y="7778"/>
                  </a:lnTo>
                  <a:lnTo>
                    <a:pt x="6930" y="7778"/>
                  </a:lnTo>
                </a:path>
              </a:pathLst>
            </a:custGeom>
            <a:ln>
              <a:solidFill>
                <a:srgbClr val="000000"/>
              </a:solidFill>
            </a:ln>
          </p:spPr>
        </p:sp>
      </p:grpSp>
      <p:sp>
        <p:nvSpPr>
          <p:cNvPr id="273" name="TextShape 8"/>
          <p:cNvSpPr txBox="1"/>
          <p:nvPr/>
        </p:nvSpPr>
        <p:spPr>
          <a:xfrm>
            <a:off x="9418320" y="1005840"/>
            <a:ext cx="365760" cy="548640"/>
          </a:xfrm>
          <a:prstGeom prst="rect">
            <a:avLst/>
          </a:prstGeom>
          <a:noFill/>
          <a:ln>
            <a:noFill/>
          </a:ln>
        </p:spPr>
        <p:txBody>
          <a:bodyPr lIns="90000" tIns="45000" rIns="90000" bIns="45000">
            <a:noAutofit/>
          </a:bodyPr>
          <a:lstStyle/>
          <a:p>
            <a:r>
              <a:rPr lang="en" sz="2600" b="1" strike="noStrike" spc="-1">
                <a:solidFill>
                  <a:srgbClr val="000000"/>
                </a:solidFill>
                <a:latin typeface="Arial"/>
              </a:rPr>
              <a:t>t</a:t>
            </a:r>
          </a:p>
        </p:txBody>
      </p:sp>
      <p:sp>
        <p:nvSpPr>
          <p:cNvPr id="274" name="TextShape 9"/>
          <p:cNvSpPr txBox="1"/>
          <p:nvPr/>
        </p:nvSpPr>
        <p:spPr>
          <a:xfrm>
            <a:off x="182880" y="1645920"/>
            <a:ext cx="365760" cy="548640"/>
          </a:xfrm>
          <a:prstGeom prst="rect">
            <a:avLst/>
          </a:prstGeom>
          <a:noFill/>
          <a:ln>
            <a:noFill/>
          </a:ln>
        </p:spPr>
        <p:txBody>
          <a:bodyPr lIns="90000" tIns="45000" rIns="90000" bIns="45000">
            <a:noAutofit/>
          </a:bodyPr>
          <a:lstStyle/>
          <a:p>
            <a:r>
              <a:rPr lang="en" sz="2600" b="1" strike="noStrike" spc="-1">
                <a:solidFill>
                  <a:srgbClr val="000000"/>
                </a:solidFill>
                <a:latin typeface="Arial"/>
              </a:rPr>
              <a:t>t</a:t>
            </a:r>
          </a:p>
        </p:txBody>
      </p:sp>
      <p:sp>
        <p:nvSpPr>
          <p:cNvPr id="275" name="TextShape 10"/>
          <p:cNvSpPr txBox="1"/>
          <p:nvPr/>
        </p:nvSpPr>
        <p:spPr>
          <a:xfrm>
            <a:off x="822960" y="914400"/>
            <a:ext cx="1280160" cy="548640"/>
          </a:xfrm>
          <a:prstGeom prst="rect">
            <a:avLst/>
          </a:prstGeom>
          <a:noFill/>
          <a:ln>
            <a:noFill/>
          </a:ln>
        </p:spPr>
        <p:txBody>
          <a:bodyPr lIns="90000" tIns="45000" rIns="90000" bIns="45000">
            <a:noAutofit/>
          </a:bodyPr>
          <a:lstStyle/>
          <a:p>
            <a:r>
              <a:rPr lang="en" sz="2600" b="1" strike="noStrike" spc="-1">
                <a:solidFill>
                  <a:srgbClr val="000000"/>
                </a:solidFill>
                <a:latin typeface="Arial"/>
              </a:rPr>
              <a:t>t-18hr</a:t>
            </a:r>
          </a:p>
        </p:txBody>
      </p:sp>
      <p:sp>
        <p:nvSpPr>
          <p:cNvPr id="276" name="TextShape 11"/>
          <p:cNvSpPr txBox="1"/>
          <p:nvPr/>
        </p:nvSpPr>
        <p:spPr>
          <a:xfrm rot="19044600">
            <a:off x="442800" y="1211760"/>
            <a:ext cx="822960" cy="548640"/>
          </a:xfrm>
          <a:prstGeom prst="rect">
            <a:avLst/>
          </a:prstGeom>
          <a:noFill/>
          <a:ln>
            <a:noFill/>
          </a:ln>
        </p:spPr>
        <p:txBody>
          <a:bodyPr lIns="90000" tIns="45000" rIns="90000" bIns="45000">
            <a:noAutofit/>
          </a:bodyPr>
          <a:lstStyle/>
          <a:p>
            <a:r>
              <a:rPr lang="en" sz="2600" b="1" strike="noStrike" spc="-1">
                <a:solidFill>
                  <a:srgbClr val="000000"/>
                </a:solidFill>
                <a:latin typeface="Arial"/>
              </a:rPr>
              <a:t>. . . </a:t>
            </a:r>
          </a:p>
        </p:txBody>
      </p:sp>
      <p:grpSp>
        <p:nvGrpSpPr>
          <p:cNvPr id="277" name="Group 12"/>
          <p:cNvGrpSpPr/>
          <p:nvPr/>
        </p:nvGrpSpPr>
        <p:grpSpPr>
          <a:xfrm>
            <a:off x="0" y="0"/>
            <a:ext cx="11979000" cy="5155200"/>
            <a:chOff x="0" y="0"/>
            <a:chExt cx="11979000" cy="5155200"/>
          </a:xfrm>
        </p:grpSpPr>
        <p:pic>
          <p:nvPicPr>
            <p:cNvPr id="278" name="Picture 277"/>
            <p:cNvPicPr/>
            <p:nvPr/>
          </p:nvPicPr>
          <p:blipFill>
            <a:blip r:embed="rId2"/>
            <a:srcRect l="31993" r="30666" b="54665"/>
            <a:stretch/>
          </p:blipFill>
          <p:spPr>
            <a:xfrm>
              <a:off x="7489800" y="1530000"/>
              <a:ext cx="2866680" cy="3480480"/>
            </a:xfrm>
            <a:prstGeom prst="rect">
              <a:avLst/>
            </a:prstGeom>
            <a:ln>
              <a:noFill/>
            </a:ln>
          </p:spPr>
        </p:pic>
        <p:sp>
          <p:nvSpPr>
            <p:cNvPr id="279" name="CustomShape 13"/>
            <p:cNvSpPr/>
            <p:nvPr/>
          </p:nvSpPr>
          <p:spPr>
            <a:xfrm>
              <a:off x="9592560" y="2627280"/>
              <a:ext cx="274320" cy="274320"/>
            </a:xfrm>
            <a:prstGeom prst="ellipse">
              <a:avLst/>
            </a:prstGeom>
            <a:solidFill>
              <a:srgbClr val="5983B0"/>
            </a:solidFill>
            <a:ln w="36720">
              <a:solidFill>
                <a:srgbClr val="383D3C"/>
              </a:solidFill>
              <a:round/>
            </a:ln>
          </p:spPr>
          <p:style>
            <a:lnRef idx="0">
              <a:scrgbClr r="0" g="0" b="0"/>
            </a:lnRef>
            <a:fillRef idx="0">
              <a:scrgbClr r="0" g="0" b="0"/>
            </a:fillRef>
            <a:effectRef idx="0">
              <a:scrgbClr r="0" g="0" b="0"/>
            </a:effectRef>
            <a:fontRef idx="minor"/>
          </p:style>
        </p:sp>
        <p:sp>
          <p:nvSpPr>
            <p:cNvPr id="280" name="CustomShape 14"/>
            <p:cNvSpPr/>
            <p:nvPr/>
          </p:nvSpPr>
          <p:spPr>
            <a:xfrm>
              <a:off x="8952480" y="2444400"/>
              <a:ext cx="274320" cy="274320"/>
            </a:xfrm>
            <a:prstGeom prst="ellipse">
              <a:avLst/>
            </a:prstGeom>
            <a:solidFill>
              <a:srgbClr val="5983B0"/>
            </a:solidFill>
            <a:ln w="36720">
              <a:solidFill>
                <a:srgbClr val="383D3C"/>
              </a:solidFill>
              <a:round/>
            </a:ln>
          </p:spPr>
          <p:style>
            <a:lnRef idx="0">
              <a:scrgbClr r="0" g="0" b="0"/>
            </a:lnRef>
            <a:fillRef idx="0">
              <a:scrgbClr r="0" g="0" b="0"/>
            </a:fillRef>
            <a:effectRef idx="0">
              <a:scrgbClr r="0" g="0" b="0"/>
            </a:effectRef>
            <a:fontRef idx="minor"/>
          </p:style>
        </p:sp>
        <p:sp>
          <p:nvSpPr>
            <p:cNvPr id="281" name="CustomShape 15"/>
            <p:cNvSpPr/>
            <p:nvPr/>
          </p:nvSpPr>
          <p:spPr>
            <a:xfrm>
              <a:off x="8678160" y="3084480"/>
              <a:ext cx="274320" cy="274320"/>
            </a:xfrm>
            <a:prstGeom prst="ellipse">
              <a:avLst/>
            </a:prstGeom>
            <a:solidFill>
              <a:srgbClr val="5983B0"/>
            </a:solidFill>
            <a:ln w="36720">
              <a:solidFill>
                <a:srgbClr val="383D3C"/>
              </a:solidFill>
              <a:round/>
            </a:ln>
          </p:spPr>
          <p:style>
            <a:lnRef idx="0">
              <a:scrgbClr r="0" g="0" b="0"/>
            </a:lnRef>
            <a:fillRef idx="0">
              <a:scrgbClr r="0" g="0" b="0"/>
            </a:fillRef>
            <a:effectRef idx="0">
              <a:scrgbClr r="0" g="0" b="0"/>
            </a:effectRef>
            <a:fontRef idx="minor"/>
          </p:style>
        </p:sp>
        <p:sp>
          <p:nvSpPr>
            <p:cNvPr id="282" name="CustomShape 16"/>
            <p:cNvSpPr/>
            <p:nvPr/>
          </p:nvSpPr>
          <p:spPr>
            <a:xfrm>
              <a:off x="8495280" y="3998880"/>
              <a:ext cx="274320" cy="274320"/>
            </a:xfrm>
            <a:prstGeom prst="ellipse">
              <a:avLst/>
            </a:prstGeom>
            <a:solidFill>
              <a:srgbClr val="5983B0"/>
            </a:solidFill>
            <a:ln w="36720">
              <a:solidFill>
                <a:srgbClr val="383D3C"/>
              </a:solidFill>
              <a:round/>
            </a:ln>
          </p:spPr>
          <p:style>
            <a:lnRef idx="0">
              <a:scrgbClr r="0" g="0" b="0"/>
            </a:lnRef>
            <a:fillRef idx="0">
              <a:scrgbClr r="0" g="0" b="0"/>
            </a:fillRef>
            <a:effectRef idx="0">
              <a:scrgbClr r="0" g="0" b="0"/>
            </a:effectRef>
            <a:fontRef idx="minor"/>
          </p:style>
        </p:sp>
        <p:graphicFrame>
          <p:nvGraphicFramePr>
            <p:cNvPr id="283" name="Table 17"/>
            <p:cNvGraphicFramePr/>
            <p:nvPr/>
          </p:nvGraphicFramePr>
          <p:xfrm>
            <a:off x="10173600" y="2188800"/>
            <a:ext cx="1805400" cy="2966400"/>
          </p:xfrm>
          <a:graphic>
            <a:graphicData uri="http://schemas.openxmlformats.org/drawingml/2006/table">
              <a:tbl>
                <a:tblPr/>
                <a:tblGrid>
                  <a:gridCol w="635040">
                    <a:extLst>
                      <a:ext uri="{9D8B030D-6E8A-4147-A177-3AD203B41FA5}">
                        <a16:colId xmlns:a16="http://schemas.microsoft.com/office/drawing/2014/main" val="20000"/>
                      </a:ext>
                    </a:extLst>
                  </a:gridCol>
                  <a:gridCol w="1170360">
                    <a:extLst>
                      <a:ext uri="{9D8B030D-6E8A-4147-A177-3AD203B41FA5}">
                        <a16:colId xmlns:a16="http://schemas.microsoft.com/office/drawing/2014/main" val="20001"/>
                      </a:ext>
                    </a:extLst>
                  </a:gridCol>
                </a:tblGrid>
                <a:tr h="387720">
                  <a:tc>
                    <a:txBody>
                      <a:bodyPr/>
                      <a:lstStyle/>
                      <a:p>
                        <a:r>
                          <a:rPr lang="en" sz="1300" b="0" strike="noStrike" spc="-1">
                            <a:latin typeface="Arial"/>
                          </a:rPr>
                          <a:t>Label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n" sz="1800" b="0" strike="noStrike" spc="-1">
                            <a:latin typeface="Arial"/>
                          </a:rPr>
                          <a:t>Rain</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387720">
                  <a:tc>
                    <a:txBody>
                      <a:bodyPr/>
                      <a:lstStyle/>
                      <a:p>
                        <a:r>
                          <a:rPr lang="en" sz="1800" b="0" strike="noStrike" spc="-1">
                            <a:latin typeface="Arial"/>
                          </a:rPr>
                          <a:t>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 sz="1800" b="0" strike="noStrike" spc="-1">
                            <a:latin typeface="Arial"/>
                          </a:rPr>
                          <a:t>0-0.1mm</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387720">
                  <a:tc>
                    <a:txBody>
                      <a:bodyPr/>
                      <a:lstStyle/>
                      <a:p>
                        <a:r>
                          <a:rPr lang="en" sz="1800" b="0" strike="noStrike" spc="-1">
                            <a:latin typeface="Arial"/>
                          </a:rPr>
                          <a:t>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n" sz="1800" b="0" strike="noStrike" spc="-1">
                            <a:latin typeface="Arial"/>
                          </a:rPr>
                          <a:t>0.1-1mm</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387720">
                  <a:tc>
                    <a:txBody>
                      <a:bodyPr/>
                      <a:lstStyle/>
                      <a:p>
                        <a:r>
                          <a:rPr lang="en" sz="1800" b="0" strike="noStrike" spc="-1">
                            <a:latin typeface="Arial"/>
                          </a:rPr>
                          <a:t>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 sz="1800" b="0" strike="noStrike" spc="-1">
                            <a:latin typeface="Arial"/>
                          </a:rPr>
                          <a:t>1-4mm</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387720">
                  <a:tc>
                    <a:txBody>
                      <a:bodyPr/>
                      <a:lstStyle/>
                      <a:p>
                        <a:r>
                          <a:rPr lang="en" sz="1800" b="0" strike="noStrike" spc="-1">
                            <a:latin typeface="Arial"/>
                          </a:rPr>
                          <a:t>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n" sz="1800" b="0" strike="noStrike" spc="-1">
                            <a:latin typeface="Arial"/>
                          </a:rPr>
                          <a:t>4-16mm</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387720">
                  <a:tc>
                    <a:txBody>
                      <a:bodyPr/>
                      <a:lstStyle/>
                      <a:p>
                        <a:r>
                          <a:rPr lang="en" sz="1800" b="0" strike="noStrike" spc="-1">
                            <a:latin typeface="Arial"/>
                          </a:rPr>
                          <a:t>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 sz="1800" b="0" strike="noStrike" spc="-1">
                            <a:latin typeface="Arial"/>
                          </a:rPr>
                          <a:t>16-32mm</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5"/>
                    </a:ext>
                  </a:extLst>
                </a:tr>
                <a:tr h="387000">
                  <a:tc>
                    <a:txBody>
                      <a:bodyPr/>
                      <a:lstStyle/>
                      <a:p>
                        <a:r>
                          <a:rPr lang="en" sz="1800" b="0" strike="noStrike" spc="-1">
                            <a:latin typeface="Arial"/>
                          </a:rPr>
                          <a:t>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n" sz="1800" b="0" strike="noStrike" spc="-1">
                            <a:latin typeface="Arial"/>
                          </a:rPr>
                          <a:t>32-100mm</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6"/>
                    </a:ext>
                  </a:extLst>
                </a:tr>
              </a:tbl>
            </a:graphicData>
          </a:graphic>
        </p:graphicFrame>
        <p:cxnSp>
          <p:nvCxnSpPr>
            <p:cNvPr id="284" name="Line 18"/>
            <p:cNvCxnSpPr/>
            <p:nvPr/>
          </p:nvCxnSpPr>
          <p:spPr>
            <a:xfrm>
              <a:off x="0" y="0"/>
              <a:ext cx="360" cy="360"/>
            </a:xfrm>
            <a:prstGeom prst="line">
              <a:avLst/>
            </a:prstGeom>
            <a:ln>
              <a:solidFill>
                <a:srgbClr val="FF4000"/>
              </a:solidFill>
              <a:tailEnd type="triangle" w="med" len="med"/>
            </a:ln>
          </p:spPr>
        </p:cxnSp>
        <p:cxnSp>
          <p:nvCxnSpPr>
            <p:cNvPr id="285" name="Line 19"/>
            <p:cNvCxnSpPr/>
            <p:nvPr/>
          </p:nvCxnSpPr>
          <p:spPr>
            <a:xfrm>
              <a:off x="0" y="0"/>
              <a:ext cx="360" cy="360"/>
            </a:xfrm>
            <a:prstGeom prst="line">
              <a:avLst/>
            </a:prstGeom>
            <a:ln>
              <a:solidFill>
                <a:srgbClr val="FF4000"/>
              </a:solidFill>
              <a:tailEnd type="triangle" w="med" len="med"/>
            </a:ln>
          </p:spPr>
        </p:cxnSp>
        <p:cxnSp>
          <p:nvCxnSpPr>
            <p:cNvPr id="286" name="Line 20"/>
            <p:cNvCxnSpPr/>
            <p:nvPr/>
          </p:nvCxnSpPr>
          <p:spPr>
            <a:xfrm>
              <a:off x="0" y="0"/>
              <a:ext cx="360" cy="360"/>
            </a:xfrm>
            <a:prstGeom prst="line">
              <a:avLst/>
            </a:prstGeom>
            <a:ln>
              <a:solidFill>
                <a:srgbClr val="FF4000"/>
              </a:solidFill>
              <a:tailEnd type="triangle" w="med" len="med"/>
            </a:ln>
          </p:spPr>
        </p:cxnSp>
        <p:cxnSp>
          <p:nvCxnSpPr>
            <p:cNvPr id="287" name="Line 21"/>
            <p:cNvCxnSpPr/>
            <p:nvPr/>
          </p:nvCxnSpPr>
          <p:spPr>
            <a:xfrm>
              <a:off x="0" y="0"/>
              <a:ext cx="360" cy="360"/>
            </a:xfrm>
            <a:prstGeom prst="line">
              <a:avLst/>
            </a:prstGeom>
            <a:ln>
              <a:solidFill>
                <a:srgbClr val="FF4000"/>
              </a:solidFill>
              <a:tailEnd type="triangle" w="med" len="med"/>
            </a:ln>
          </p:spPr>
        </p:cxnSp>
      </p:grpSp>
      <p:sp>
        <p:nvSpPr>
          <p:cNvPr id="288" name="TextShape 22"/>
          <p:cNvSpPr txBox="1"/>
          <p:nvPr/>
        </p:nvSpPr>
        <p:spPr>
          <a:xfrm>
            <a:off x="4467960" y="914400"/>
            <a:ext cx="3213000" cy="3749040"/>
          </a:xfrm>
          <a:prstGeom prst="rect">
            <a:avLst/>
          </a:prstGeom>
          <a:solidFill>
            <a:srgbClr val="355269"/>
          </a:solidFill>
          <a:ln>
            <a:noFill/>
          </a:ln>
        </p:spPr>
      </p:sp>
      <p:sp>
        <p:nvSpPr>
          <p:cNvPr id="289" name="TextShape 23"/>
          <p:cNvSpPr txBox="1"/>
          <p:nvPr/>
        </p:nvSpPr>
        <p:spPr>
          <a:xfrm>
            <a:off x="4559400" y="1058040"/>
            <a:ext cx="3030120" cy="457200"/>
          </a:xfrm>
          <a:prstGeom prst="rect">
            <a:avLst/>
          </a:prstGeom>
          <a:solidFill>
            <a:srgbClr val="B4C7DC"/>
          </a:solidFill>
          <a:ln>
            <a:noFill/>
          </a:ln>
        </p:spPr>
        <p:txBody>
          <a:bodyPr lIns="90000" tIns="45000" rIns="90000" bIns="45000">
            <a:noAutofit/>
          </a:bodyPr>
          <a:lstStyle/>
          <a:p>
            <a:r>
              <a:rPr lang="en" sz="2200" b="1" strike="noStrike" spc="-1">
                <a:solidFill>
                  <a:srgbClr val="000000"/>
                </a:solidFill>
                <a:latin typeface="Arial"/>
              </a:rPr>
              <a:t>Daily measurements</a:t>
            </a:r>
          </a:p>
        </p:txBody>
      </p:sp>
      <p:sp>
        <p:nvSpPr>
          <p:cNvPr id="290" name="TextShape 24"/>
          <p:cNvSpPr txBox="1"/>
          <p:nvPr/>
        </p:nvSpPr>
        <p:spPr>
          <a:xfrm>
            <a:off x="4559400" y="2011680"/>
            <a:ext cx="3030120" cy="457200"/>
          </a:xfrm>
          <a:prstGeom prst="rect">
            <a:avLst/>
          </a:prstGeom>
          <a:solidFill>
            <a:srgbClr val="B4C7DC"/>
          </a:solidFill>
          <a:ln>
            <a:noFill/>
          </a:ln>
        </p:spPr>
        <p:txBody>
          <a:bodyPr lIns="90000" tIns="45000" rIns="90000" bIns="45000">
            <a:noAutofit/>
          </a:bodyPr>
          <a:lstStyle/>
          <a:p>
            <a:r>
              <a:rPr lang="en" sz="2200" b="1" strike="noStrike" spc="-1">
                <a:solidFill>
                  <a:srgbClr val="000000"/>
                </a:solidFill>
                <a:latin typeface="Arial"/>
              </a:rPr>
              <a:t>NDJFM season</a:t>
            </a:r>
          </a:p>
        </p:txBody>
      </p:sp>
      <p:sp>
        <p:nvSpPr>
          <p:cNvPr id="291" name="TextShape 25"/>
          <p:cNvSpPr txBox="1"/>
          <p:nvPr/>
        </p:nvSpPr>
        <p:spPr>
          <a:xfrm>
            <a:off x="4559400" y="3017520"/>
            <a:ext cx="3030120" cy="457200"/>
          </a:xfrm>
          <a:prstGeom prst="rect">
            <a:avLst/>
          </a:prstGeom>
          <a:solidFill>
            <a:srgbClr val="B4C7DC"/>
          </a:solidFill>
          <a:ln>
            <a:noFill/>
          </a:ln>
        </p:spPr>
        <p:txBody>
          <a:bodyPr lIns="90000" tIns="45000" rIns="90000" bIns="45000">
            <a:noAutofit/>
          </a:bodyPr>
          <a:lstStyle/>
          <a:p>
            <a:r>
              <a:rPr lang="en" sz="2200" b="1" strike="noStrike" spc="-1">
                <a:solidFill>
                  <a:srgbClr val="000000"/>
                </a:solidFill>
                <a:latin typeface="Arial"/>
              </a:rPr>
              <a:t>40 year period</a:t>
            </a:r>
          </a:p>
        </p:txBody>
      </p:sp>
      <p:sp>
        <p:nvSpPr>
          <p:cNvPr id="292" name="TextShape 26"/>
          <p:cNvSpPr txBox="1"/>
          <p:nvPr/>
        </p:nvSpPr>
        <p:spPr>
          <a:xfrm>
            <a:off x="4546800" y="4020840"/>
            <a:ext cx="3030120" cy="493920"/>
          </a:xfrm>
          <a:prstGeom prst="rect">
            <a:avLst/>
          </a:prstGeom>
          <a:solidFill>
            <a:srgbClr val="B4C7DC"/>
          </a:solidFill>
          <a:ln w="36720">
            <a:solidFill>
              <a:srgbClr val="FF4000"/>
            </a:solidFill>
            <a:round/>
          </a:ln>
        </p:spPr>
        <p:txBody>
          <a:bodyPr lIns="108360" tIns="63360" rIns="108360" bIns="63360">
            <a:noAutofit/>
          </a:bodyPr>
          <a:lstStyle/>
          <a:p>
            <a:r>
              <a:rPr lang="en" sz="2200" b="1" strike="noStrike" spc="-1">
                <a:solidFill>
                  <a:srgbClr val="000000"/>
                </a:solidFill>
                <a:latin typeface="Arial"/>
              </a:rPr>
              <a:t>6130 samples</a:t>
            </a:r>
          </a:p>
        </p:txBody>
      </p:sp>
      <p:sp>
        <p:nvSpPr>
          <p:cNvPr id="293" name="CustomShape 27"/>
          <p:cNvSpPr/>
          <p:nvPr/>
        </p:nvSpPr>
        <p:spPr>
          <a:xfrm rot="2700000">
            <a:off x="5817960" y="1539360"/>
            <a:ext cx="437040" cy="437040"/>
          </a:xfrm>
          <a:custGeom>
            <a:avLst/>
            <a:gdLst/>
            <a:ahLst/>
            <a:cxnLst/>
            <a:rect l="0" t="0" r="r" b="b"/>
            <a:pathLst>
              <a:path w="1216" h="1216">
                <a:moveTo>
                  <a:pt x="525" y="0"/>
                </a:moveTo>
                <a:lnTo>
                  <a:pt x="689" y="0"/>
                </a:lnTo>
                <a:lnTo>
                  <a:pt x="689" y="525"/>
                </a:lnTo>
                <a:lnTo>
                  <a:pt x="1215" y="525"/>
                </a:lnTo>
                <a:lnTo>
                  <a:pt x="1215" y="689"/>
                </a:lnTo>
                <a:lnTo>
                  <a:pt x="689" y="689"/>
                </a:lnTo>
                <a:lnTo>
                  <a:pt x="689" y="1215"/>
                </a:lnTo>
                <a:lnTo>
                  <a:pt x="525" y="1215"/>
                </a:lnTo>
                <a:lnTo>
                  <a:pt x="525" y="689"/>
                </a:lnTo>
                <a:lnTo>
                  <a:pt x="0" y="689"/>
                </a:lnTo>
                <a:lnTo>
                  <a:pt x="0" y="525"/>
                </a:lnTo>
                <a:lnTo>
                  <a:pt x="525" y="525"/>
                </a:lnTo>
                <a:lnTo>
                  <a:pt x="525" y="0"/>
                </a:lnTo>
              </a:path>
            </a:pathLst>
          </a:custGeom>
          <a:solidFill>
            <a:srgbClr val="FF0000"/>
          </a:solidFill>
          <a:ln>
            <a:solidFill>
              <a:srgbClr val="FF4000"/>
            </a:solidFill>
          </a:ln>
        </p:spPr>
        <p:style>
          <a:lnRef idx="0">
            <a:scrgbClr r="0" g="0" b="0"/>
          </a:lnRef>
          <a:fillRef idx="0">
            <a:scrgbClr r="0" g="0" b="0"/>
          </a:fillRef>
          <a:effectRef idx="0">
            <a:scrgbClr r="0" g="0" b="0"/>
          </a:effectRef>
          <a:fontRef idx="minor"/>
        </p:style>
      </p:sp>
      <p:sp>
        <p:nvSpPr>
          <p:cNvPr id="294" name="CustomShape 28"/>
          <p:cNvSpPr/>
          <p:nvPr/>
        </p:nvSpPr>
        <p:spPr>
          <a:xfrm rot="2700000">
            <a:off x="5817960" y="2511720"/>
            <a:ext cx="437040" cy="437040"/>
          </a:xfrm>
          <a:custGeom>
            <a:avLst/>
            <a:gdLst/>
            <a:ahLst/>
            <a:cxnLst/>
            <a:rect l="0" t="0" r="r" b="b"/>
            <a:pathLst>
              <a:path w="1216" h="1216">
                <a:moveTo>
                  <a:pt x="524" y="0"/>
                </a:moveTo>
                <a:lnTo>
                  <a:pt x="688" y="0"/>
                </a:lnTo>
                <a:lnTo>
                  <a:pt x="688" y="525"/>
                </a:lnTo>
                <a:lnTo>
                  <a:pt x="1215" y="525"/>
                </a:lnTo>
                <a:lnTo>
                  <a:pt x="1215" y="689"/>
                </a:lnTo>
                <a:lnTo>
                  <a:pt x="688" y="689"/>
                </a:lnTo>
                <a:lnTo>
                  <a:pt x="688" y="1215"/>
                </a:lnTo>
                <a:lnTo>
                  <a:pt x="524" y="1215"/>
                </a:lnTo>
                <a:lnTo>
                  <a:pt x="524" y="689"/>
                </a:lnTo>
                <a:lnTo>
                  <a:pt x="0" y="689"/>
                </a:lnTo>
                <a:lnTo>
                  <a:pt x="0" y="525"/>
                </a:lnTo>
                <a:lnTo>
                  <a:pt x="524" y="525"/>
                </a:lnTo>
                <a:lnTo>
                  <a:pt x="524" y="0"/>
                </a:lnTo>
              </a:path>
            </a:pathLst>
          </a:custGeom>
          <a:solidFill>
            <a:srgbClr val="FF0000"/>
          </a:solidFill>
          <a:ln>
            <a:solidFill>
              <a:srgbClr val="FF4000"/>
            </a:solidFill>
          </a:ln>
        </p:spPr>
        <p:style>
          <a:lnRef idx="0">
            <a:scrgbClr r="0" g="0" b="0"/>
          </a:lnRef>
          <a:fillRef idx="0">
            <a:scrgbClr r="0" g="0" b="0"/>
          </a:fillRef>
          <a:effectRef idx="0">
            <a:scrgbClr r="0" g="0" b="0"/>
          </a:effectRef>
          <a:fontRef idx="minor"/>
        </p:style>
      </p:sp>
      <p:grpSp>
        <p:nvGrpSpPr>
          <p:cNvPr id="295" name="Group 29"/>
          <p:cNvGrpSpPr/>
          <p:nvPr/>
        </p:nvGrpSpPr>
        <p:grpSpPr>
          <a:xfrm>
            <a:off x="5816160" y="3585600"/>
            <a:ext cx="457200" cy="274320"/>
            <a:chOff x="5816160" y="3585600"/>
            <a:chExt cx="457200" cy="274320"/>
          </a:xfrm>
        </p:grpSpPr>
        <p:sp>
          <p:nvSpPr>
            <p:cNvPr id="296" name="CustomShape 30"/>
            <p:cNvSpPr/>
            <p:nvPr/>
          </p:nvSpPr>
          <p:spPr>
            <a:xfrm>
              <a:off x="5816160" y="3585600"/>
              <a:ext cx="457200" cy="91440"/>
            </a:xfrm>
            <a:prstGeom prst="rect">
              <a:avLst/>
            </a:prstGeom>
            <a:solidFill>
              <a:srgbClr val="FF0000"/>
            </a:solidFill>
            <a:ln>
              <a:solidFill>
                <a:srgbClr val="FF4000"/>
              </a:solidFill>
            </a:ln>
          </p:spPr>
          <p:style>
            <a:lnRef idx="0">
              <a:scrgbClr r="0" g="0" b="0"/>
            </a:lnRef>
            <a:fillRef idx="0">
              <a:scrgbClr r="0" g="0" b="0"/>
            </a:fillRef>
            <a:effectRef idx="0">
              <a:scrgbClr r="0" g="0" b="0"/>
            </a:effectRef>
            <a:fontRef idx="minor"/>
          </p:style>
        </p:sp>
        <p:sp>
          <p:nvSpPr>
            <p:cNvPr id="297" name="CustomShape 31"/>
            <p:cNvSpPr/>
            <p:nvPr/>
          </p:nvSpPr>
          <p:spPr>
            <a:xfrm>
              <a:off x="5816160" y="3768480"/>
              <a:ext cx="457200" cy="91440"/>
            </a:xfrm>
            <a:prstGeom prst="rect">
              <a:avLst/>
            </a:prstGeom>
            <a:solidFill>
              <a:srgbClr val="FF0000"/>
            </a:solidFill>
            <a:ln>
              <a:solidFill>
                <a:srgbClr val="FF4000"/>
              </a:solidFill>
            </a:ln>
          </p:spPr>
          <p:style>
            <a:lnRef idx="0">
              <a:scrgbClr r="0" g="0" b="0"/>
            </a:lnRef>
            <a:fillRef idx="0">
              <a:scrgbClr r="0" g="0" b="0"/>
            </a:fillRef>
            <a:effectRef idx="0">
              <a:scrgbClr r="0" g="0" b="0"/>
            </a:effectRef>
            <a:fontRef idx="minor"/>
          </p:style>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CustomShape 1"/>
          <p:cNvSpPr/>
          <p:nvPr/>
        </p:nvSpPr>
        <p:spPr>
          <a:xfrm>
            <a:off x="1440" y="0"/>
            <a:ext cx="121917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99" name="TextShape 2"/>
          <p:cNvSpPr txBox="1"/>
          <p:nvPr/>
        </p:nvSpPr>
        <p:spPr>
          <a:xfrm>
            <a:off x="1097280" y="758880"/>
            <a:ext cx="10058040" cy="3891960"/>
          </a:xfrm>
          <a:prstGeom prst="rect">
            <a:avLst/>
          </a:prstGeom>
          <a:noFill/>
          <a:ln>
            <a:noFill/>
          </a:ln>
        </p:spPr>
        <p:txBody>
          <a:bodyPr anchor="ctr">
            <a:normAutofit/>
          </a:bodyPr>
          <a:lstStyle/>
          <a:p>
            <a:pPr algn="ctr">
              <a:lnSpc>
                <a:spcPct val="90000"/>
              </a:lnSpc>
            </a:pPr>
            <a:r>
              <a:rPr lang="en-US" sz="8000" b="0" strike="noStrike" spc="-52">
                <a:solidFill>
                  <a:srgbClr val="262626"/>
                </a:solidFill>
                <a:latin typeface="Bookman Old Style"/>
              </a:rPr>
              <a:t>The Experiment</a:t>
            </a:r>
          </a:p>
        </p:txBody>
      </p:sp>
      <p:sp>
        <p:nvSpPr>
          <p:cNvPr id="300" name="CustomShape 3"/>
          <p:cNvSpPr/>
          <p:nvPr/>
        </p:nvSpPr>
        <p:spPr>
          <a:xfrm>
            <a:off x="1440" y="4952880"/>
            <a:ext cx="12188520" cy="190476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301" name="TextShape 4"/>
          <p:cNvSpPr txBox="1"/>
          <p:nvPr/>
        </p:nvSpPr>
        <p:spPr>
          <a:xfrm>
            <a:off x="1100160" y="5225400"/>
            <a:ext cx="10058040" cy="1142640"/>
          </a:xfrm>
          <a:prstGeom prst="rect">
            <a:avLst/>
          </a:prstGeom>
          <a:noFill/>
          <a:ln>
            <a:noFill/>
          </a:ln>
        </p:spPr>
        <p:txBody>
          <a:bodyPr>
            <a:normAutofit/>
          </a:bodyPr>
          <a:lstStyle/>
          <a:p>
            <a:pPr algn="ctr"/>
            <a:endParaRPr lang="en" sz="32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CustomShape 1"/>
          <p:cNvSpPr/>
          <p:nvPr/>
        </p:nvSpPr>
        <p:spPr>
          <a:xfrm>
            <a:off x="822960" y="1280160"/>
            <a:ext cx="10698480" cy="1097280"/>
          </a:xfrm>
          <a:prstGeom prst="rect">
            <a:avLst/>
          </a:prstGeom>
          <a:solidFill>
            <a:srgbClr val="FFFFFF"/>
          </a:solidFill>
          <a:ln>
            <a:noFill/>
          </a:ln>
        </p:spPr>
        <p:style>
          <a:lnRef idx="0">
            <a:scrgbClr r="0" g="0" b="0"/>
          </a:lnRef>
          <a:fillRef idx="0">
            <a:scrgbClr r="0" g="0" b="0"/>
          </a:fillRef>
          <a:effectRef idx="0">
            <a:scrgbClr r="0" g="0" b="0"/>
          </a:effectRef>
          <a:fontRef idx="minor"/>
        </p:style>
      </p:sp>
      <p:pic>
        <p:nvPicPr>
          <p:cNvPr id="303" name="Picture 302"/>
          <p:cNvPicPr/>
          <p:nvPr/>
        </p:nvPicPr>
        <p:blipFill>
          <a:blip r:embed="rId2"/>
          <a:stretch/>
        </p:blipFill>
        <p:spPr>
          <a:xfrm>
            <a:off x="1936080" y="3749040"/>
            <a:ext cx="3184560" cy="2220480"/>
          </a:xfrm>
          <a:prstGeom prst="rect">
            <a:avLst/>
          </a:prstGeom>
          <a:ln>
            <a:noFill/>
          </a:ln>
        </p:spPr>
      </p:pic>
      <p:pic>
        <p:nvPicPr>
          <p:cNvPr id="304" name="Picture 303"/>
          <p:cNvPicPr/>
          <p:nvPr/>
        </p:nvPicPr>
        <p:blipFill>
          <a:blip r:embed="rId3"/>
          <a:stretch/>
        </p:blipFill>
        <p:spPr>
          <a:xfrm>
            <a:off x="6890760" y="169560"/>
            <a:ext cx="3441960" cy="2939400"/>
          </a:xfrm>
          <a:prstGeom prst="rect">
            <a:avLst/>
          </a:prstGeom>
          <a:ln>
            <a:noFill/>
          </a:ln>
        </p:spPr>
      </p:pic>
      <p:pic>
        <p:nvPicPr>
          <p:cNvPr id="305" name="Picture 304"/>
          <p:cNvPicPr/>
          <p:nvPr/>
        </p:nvPicPr>
        <p:blipFill>
          <a:blip r:embed="rId4"/>
          <a:srcRect l="24909"/>
          <a:stretch/>
        </p:blipFill>
        <p:spPr>
          <a:xfrm>
            <a:off x="6913440" y="3455280"/>
            <a:ext cx="3769560" cy="2651760"/>
          </a:xfrm>
          <a:prstGeom prst="rect">
            <a:avLst/>
          </a:prstGeom>
          <a:ln>
            <a:noFill/>
          </a:ln>
        </p:spPr>
      </p:pic>
      <p:pic>
        <p:nvPicPr>
          <p:cNvPr id="306" name="Picture 305"/>
          <p:cNvPicPr/>
          <p:nvPr/>
        </p:nvPicPr>
        <p:blipFill>
          <a:blip r:embed="rId5"/>
          <a:stretch/>
        </p:blipFill>
        <p:spPr>
          <a:xfrm>
            <a:off x="1737360" y="-144000"/>
            <a:ext cx="3383280" cy="3383280"/>
          </a:xfrm>
          <a:prstGeom prst="rect">
            <a:avLst/>
          </a:prstGeom>
          <a:ln>
            <a:noFill/>
          </a:ln>
        </p:spPr>
      </p:pic>
      <p:sp>
        <p:nvSpPr>
          <p:cNvPr id="307" name="CustomShape 2"/>
          <p:cNvSpPr/>
          <p:nvPr/>
        </p:nvSpPr>
        <p:spPr>
          <a:xfrm>
            <a:off x="2468880" y="38880"/>
            <a:ext cx="2011680" cy="509760"/>
          </a:xfrm>
          <a:prstGeom prst="rect">
            <a:avLst/>
          </a:prstGeom>
          <a:solidFill>
            <a:srgbClr val="B4C7DC"/>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r>
              <a:rPr lang="en" sz="2200" b="1" strike="noStrike" spc="-1">
                <a:solidFill>
                  <a:srgbClr val="000000"/>
                </a:solidFill>
                <a:latin typeface="Arial"/>
              </a:rPr>
              <a:t>RANDOM</a:t>
            </a:r>
            <a:endParaRPr lang="en" sz="2200" b="0" strike="noStrike" spc="-1">
              <a:solidFill>
                <a:srgbClr val="000000"/>
              </a:solidFill>
              <a:latin typeface="Arial"/>
            </a:endParaRPr>
          </a:p>
        </p:txBody>
      </p:sp>
      <p:sp>
        <p:nvSpPr>
          <p:cNvPr id="308" name="CustomShape 3"/>
          <p:cNvSpPr/>
          <p:nvPr/>
        </p:nvSpPr>
        <p:spPr>
          <a:xfrm>
            <a:off x="7354080" y="38880"/>
            <a:ext cx="2560320" cy="509760"/>
          </a:xfrm>
          <a:prstGeom prst="rect">
            <a:avLst/>
          </a:prstGeom>
          <a:solidFill>
            <a:srgbClr val="B4C7DC"/>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r>
              <a:rPr lang="en" sz="2200" b="1" strike="noStrike" spc="-1">
                <a:solidFill>
                  <a:srgbClr val="000000"/>
                </a:solidFill>
                <a:latin typeface="Arial"/>
              </a:rPr>
              <a:t>Nearest Neighbor</a:t>
            </a:r>
            <a:endParaRPr lang="en" sz="2200" b="0" strike="noStrike" spc="-1">
              <a:solidFill>
                <a:srgbClr val="000000"/>
              </a:solidFill>
              <a:latin typeface="Arial"/>
            </a:endParaRPr>
          </a:p>
        </p:txBody>
      </p:sp>
      <p:sp>
        <p:nvSpPr>
          <p:cNvPr id="309" name="CustomShape 4"/>
          <p:cNvSpPr/>
          <p:nvPr/>
        </p:nvSpPr>
        <p:spPr>
          <a:xfrm>
            <a:off x="2319120" y="3106080"/>
            <a:ext cx="2377440" cy="509760"/>
          </a:xfrm>
          <a:prstGeom prst="rect">
            <a:avLst/>
          </a:prstGeom>
          <a:solidFill>
            <a:srgbClr val="B4C7DC"/>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r>
              <a:rPr lang="en" sz="2200" b="1" strike="noStrike" spc="-1">
                <a:solidFill>
                  <a:srgbClr val="000000"/>
                </a:solidFill>
                <a:latin typeface="Arial"/>
              </a:rPr>
              <a:t>Fully Connected</a:t>
            </a:r>
            <a:endParaRPr lang="en" sz="2200" b="0" strike="noStrike" spc="-1">
              <a:solidFill>
                <a:srgbClr val="000000"/>
              </a:solidFill>
              <a:latin typeface="Arial"/>
            </a:endParaRPr>
          </a:p>
        </p:txBody>
      </p:sp>
      <p:sp>
        <p:nvSpPr>
          <p:cNvPr id="310" name="CustomShape 5"/>
          <p:cNvSpPr/>
          <p:nvPr/>
        </p:nvSpPr>
        <p:spPr>
          <a:xfrm>
            <a:off x="7459200" y="3219840"/>
            <a:ext cx="2377440" cy="509760"/>
          </a:xfrm>
          <a:prstGeom prst="rect">
            <a:avLst/>
          </a:prstGeom>
          <a:solidFill>
            <a:srgbClr val="B4C7DC"/>
          </a:solid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r>
              <a:rPr lang="en" sz="2200" b="1" strike="noStrike" spc="-1">
                <a:solidFill>
                  <a:srgbClr val="000000"/>
                </a:solidFill>
                <a:latin typeface="Arial"/>
              </a:rPr>
              <a:t>CAPSnet</a:t>
            </a:r>
            <a:endParaRPr lang="en" sz="2200" b="0" strike="noStrike" spc="-1">
              <a:solidFill>
                <a:srgbClr val="000000"/>
              </a:solidFill>
              <a:latin typeface="Arial"/>
            </a:endParaRPr>
          </a:p>
        </p:txBody>
      </p:sp>
      <p:sp>
        <p:nvSpPr>
          <p:cNvPr id="311" name="CustomShape 6"/>
          <p:cNvSpPr/>
          <p:nvPr/>
        </p:nvSpPr>
        <p:spPr>
          <a:xfrm>
            <a:off x="8686800" y="2214000"/>
            <a:ext cx="2377440" cy="1005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r>
              <a:rPr lang="en" sz="1500" b="0" strike="noStrike" spc="-1">
                <a:solidFill>
                  <a:srgbClr val="000000"/>
                </a:solidFill>
                <a:latin typeface="Arial"/>
              </a:rPr>
              <a:t>based on Rostkier-Edelstein et al., 2016</a:t>
            </a:r>
          </a:p>
        </p:txBody>
      </p:sp>
    </p:spTree>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{855D5AF2-B54A-4534-8B41-D8F0A8E691A9}tf56160789_win32</Template>
  <TotalTime>4188</TotalTime>
  <Words>1073</Words>
  <Application>Microsoft Office PowerPoint</Application>
  <PresentationFormat>Widescreen</PresentationFormat>
  <Paragraphs>174</Paragraphs>
  <Slides>31</Slides>
  <Notes>8</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-apple-system</vt:lpstr>
      <vt:lpstr>Arial</vt:lpstr>
      <vt:lpstr>Bookman Old Style</vt:lpstr>
      <vt:lpstr>Calibri</vt:lpstr>
      <vt:lpstr>Courier New</vt:lpstr>
      <vt:lpstr>Franklin Gothic Book</vt:lpstr>
      <vt:lpstr>1_RetrospectVTI</vt:lpstr>
      <vt:lpstr>Precipitation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CASPNET</vt:lpstr>
      <vt:lpstr>CASPNET</vt:lpstr>
      <vt:lpstr>Coordinate frame </vt:lpstr>
      <vt:lpstr>    Capsules  </vt:lpstr>
      <vt:lpstr>Picasso problem</vt:lpstr>
      <vt:lpstr>Routing by agreement </vt:lpstr>
      <vt:lpstr>Non-linearity</vt:lpstr>
      <vt:lpstr>PowerPoint Presentation</vt:lpstr>
      <vt:lpstr> Classical capsnet Starts as fully connected</vt:lpstr>
      <vt:lpstr>Loss function</vt:lpstr>
      <vt:lpstr>Decoder</vt:lpstr>
      <vt:lpstr>Pros      //   Cons  </vt:lpstr>
      <vt:lpstr>Results</vt:lpstr>
      <vt:lpstr>Accuracy and Loss</vt:lpstr>
      <vt:lpstr>Results</vt:lpstr>
      <vt:lpstr>Results</vt:lpstr>
      <vt:lpstr>Areas of Interest</vt:lpstr>
      <vt:lpstr>CAPSnet Vs. Nearest Neighbors</vt:lpstr>
      <vt:lpstr>Random Draw</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Precipitation prediction</dc:title>
  <dc:creator>Roni Admon</dc:creator>
  <cp:lastModifiedBy>Roni Admon</cp:lastModifiedBy>
  <cp:revision>8</cp:revision>
  <dcterms:created xsi:type="dcterms:W3CDTF">2021-08-13T06:48:27Z</dcterms:created>
  <dcterms:modified xsi:type="dcterms:W3CDTF">2021-08-16T20:47:32Z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2021-08-13T06:48:28Z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bff27b3c-340e-4acf-8ded-b171878c8ef5</vt:lpwstr>
  </property>
  <property fmtid="{D5CDD505-2E9C-101B-9397-08002B2CF9AE}" pid="8" name="MSIP_Label_f42aa342-8706-4288-bd11-ebb85995028c_ContentBits">
    <vt:lpwstr>0</vt:lpwstr>
  </property>
</Properties>
</file>